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302" r:id="rId5"/>
    <p:sldId id="259" r:id="rId6"/>
    <p:sldId id="286" r:id="rId7"/>
    <p:sldId id="287" r:id="rId8"/>
    <p:sldId id="261" r:id="rId9"/>
    <p:sldId id="260" r:id="rId10"/>
    <p:sldId id="310" r:id="rId11"/>
    <p:sldId id="322" r:id="rId12"/>
    <p:sldId id="320" r:id="rId13"/>
    <p:sldId id="321" r:id="rId14"/>
    <p:sldId id="317" r:id="rId15"/>
    <p:sldId id="319" r:id="rId16"/>
    <p:sldId id="327" r:id="rId17"/>
    <p:sldId id="323" r:id="rId18"/>
    <p:sldId id="324" r:id="rId19"/>
    <p:sldId id="325" r:id="rId20"/>
    <p:sldId id="326" r:id="rId21"/>
    <p:sldId id="280" r:id="rId22"/>
    <p:sldId id="314" r:id="rId23"/>
    <p:sldId id="315" r:id="rId24"/>
    <p:sldId id="284" r:id="rId25"/>
    <p:sldId id="328" r:id="rId26"/>
    <p:sldId id="266" r:id="rId27"/>
    <p:sldId id="268" r:id="rId28"/>
  </p:sldIdLst>
  <p:sldSz cx="18288000" cy="10287000"/>
  <p:notesSz cx="6858000" cy="9144000"/>
  <p:embeddedFontLst>
    <p:embeddedFont>
      <p:font typeface="Angella White" panose="020B0604020202020204" charset="0"/>
      <p:regular r:id="rId30"/>
    </p:embeddedFont>
    <p:embeddedFont>
      <p:font typeface="Kulachat Serif" panose="020B0604020202020204" charset="-34"/>
      <p:regular r:id="rId31"/>
    </p:embeddedFont>
    <p:embeddedFont>
      <p:font typeface="Kulachat Serif Semi-Bold" panose="020B0604020202020204" charset="-34"/>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638253-FBA2-0129-20FE-489AB317B866}" name="Julie Heffernan" initials="JH" userId="S::jheffern@uoregon.edu::8c4a0b3f-250c-4ce5-9d98-792d05431611" providerId="AD"/>
  <p188:author id="{D20E7A99-7F95-6F5E-C4B2-3AC3DB4CB548}" name="Tina Gutierez-Schmich" initials="TG" userId="S::tschmich@uoregon.edu::3ae04dd7-53ba-4ae7-a262-b645a89d8914" providerId="AD"/>
  <p188:author id="{D52BBDE9-1396-91C8-02AB-D5BA3F704B6B}" name="Gounah Choi" initials="GC" userId="S::gounahch@uoregon.edu::8ba9860a-e18d-4506-9813-93e491c001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0690F-44BB-7B42-A324-81028967C395}" v="164" dt="2025-04-08T21:55:33.866"/>
    <p1510:client id="{48DAD238-52C5-A805-EBDB-E0CFDA0D7CBB}" v="2378" dt="2025-04-09T18:51:19.696"/>
    <p1510:client id="{9A928CC6-A297-B070-B7BC-8BA2EB87E573}" v="1" dt="2025-04-09T17:35:23.435"/>
    <p1510:client id="{D4F41710-667D-DD41-6819-A0C2A58A3558}" v="1108" dt="2025-04-09T19:34:40.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70E99-819A-459C-B7B1-05C7ED5DA1D9}" type="doc">
      <dgm:prSet loTypeId="urn:microsoft.com/office/officeart/2005/8/layout/hProcess9" loCatId="process" qsTypeId="urn:microsoft.com/office/officeart/2005/8/quickstyle/3d3" qsCatId="3D" csTypeId="urn:microsoft.com/office/officeart/2005/8/colors/accent1_3" csCatId="accent1" phldr="1"/>
      <dgm:spPr/>
    </dgm:pt>
    <dgm:pt modelId="{3099986A-75F3-4B65-83D9-B47B5A753DF9}">
      <dgm:prSet phldr="0"/>
      <dgm:spPr/>
      <dgm:t>
        <a:bodyPr/>
        <a:lstStyle/>
        <a:p>
          <a:r>
            <a:rPr lang="en-US">
              <a:latin typeface="Calibri"/>
            </a:rPr>
            <a:t>Supportive Environment</a:t>
          </a:r>
        </a:p>
      </dgm:t>
    </dgm:pt>
    <dgm:pt modelId="{86D99C15-05F8-41B9-8B63-5B2948A97560}" type="parTrans" cxnId="{9D9B2F28-527F-433E-BD30-E4B519FF471A}">
      <dgm:prSet/>
      <dgm:spPr/>
      <dgm:t>
        <a:bodyPr/>
        <a:lstStyle/>
        <a:p>
          <a:endParaRPr lang="en-US"/>
        </a:p>
      </dgm:t>
    </dgm:pt>
    <dgm:pt modelId="{0354F375-0701-44DB-AA96-09911A06F4DA}" type="sibTrans" cxnId="{9D9B2F28-527F-433E-BD30-E4B519FF471A}">
      <dgm:prSet/>
      <dgm:spPr/>
      <dgm:t>
        <a:bodyPr/>
        <a:lstStyle/>
        <a:p>
          <a:endParaRPr lang="en-US"/>
        </a:p>
      </dgm:t>
    </dgm:pt>
    <dgm:pt modelId="{B8605F4E-E77F-49C4-B615-3A84822CD7FD}">
      <dgm:prSet phldr="0"/>
      <dgm:spPr/>
      <dgm:t>
        <a:bodyPr/>
        <a:lstStyle/>
        <a:p>
          <a:r>
            <a:rPr lang="en-US">
              <a:latin typeface="Calibri"/>
            </a:rPr>
            <a:t>Community Building</a:t>
          </a:r>
        </a:p>
      </dgm:t>
    </dgm:pt>
    <dgm:pt modelId="{C702ED02-5643-47AC-B754-C71C8079C522}" type="parTrans" cxnId="{7180C389-4B5A-4E63-AC00-1CE17F0F57B6}">
      <dgm:prSet/>
      <dgm:spPr/>
      <dgm:t>
        <a:bodyPr/>
        <a:lstStyle/>
        <a:p>
          <a:endParaRPr lang="en-US"/>
        </a:p>
      </dgm:t>
    </dgm:pt>
    <dgm:pt modelId="{D903EBF4-D816-498A-82E1-309DEE266DE0}" type="sibTrans" cxnId="{7180C389-4B5A-4E63-AC00-1CE17F0F57B6}">
      <dgm:prSet/>
      <dgm:spPr/>
      <dgm:t>
        <a:bodyPr/>
        <a:lstStyle/>
        <a:p>
          <a:endParaRPr lang="en-US"/>
        </a:p>
      </dgm:t>
    </dgm:pt>
    <dgm:pt modelId="{5732EA02-0FDD-455E-88A2-5D6A5614D47F}">
      <dgm:prSet phldr="0"/>
      <dgm:spPr/>
      <dgm:t>
        <a:bodyPr/>
        <a:lstStyle/>
        <a:p>
          <a:r>
            <a:rPr lang="en-US">
              <a:latin typeface="Calibri"/>
            </a:rPr>
            <a:t>Belonging and Emotional Safety</a:t>
          </a:r>
        </a:p>
      </dgm:t>
    </dgm:pt>
    <dgm:pt modelId="{85B3F3FE-1C90-4C0E-81D1-8E3DCDA65BE6}" type="parTrans" cxnId="{AE46A8A7-B1CB-4468-85DC-3EABED707B99}">
      <dgm:prSet/>
      <dgm:spPr/>
      <dgm:t>
        <a:bodyPr/>
        <a:lstStyle/>
        <a:p>
          <a:endParaRPr lang="en-US"/>
        </a:p>
      </dgm:t>
    </dgm:pt>
    <dgm:pt modelId="{967022AE-9122-47CE-B927-ECE1F55931EE}" type="sibTrans" cxnId="{AE46A8A7-B1CB-4468-85DC-3EABED707B99}">
      <dgm:prSet/>
      <dgm:spPr/>
      <dgm:t>
        <a:bodyPr/>
        <a:lstStyle/>
        <a:p>
          <a:endParaRPr lang="en-US"/>
        </a:p>
      </dgm:t>
    </dgm:pt>
    <dgm:pt modelId="{378C6481-546F-4EAE-964C-8F7F0DD0544E}">
      <dgm:prSet phldr="0"/>
      <dgm:spPr/>
      <dgm:t>
        <a:bodyPr/>
        <a:lstStyle/>
        <a:p>
          <a:r>
            <a:rPr lang="en-US">
              <a:latin typeface="Calibri"/>
            </a:rPr>
            <a:t>Student-centered discipline</a:t>
          </a:r>
        </a:p>
      </dgm:t>
    </dgm:pt>
    <dgm:pt modelId="{A7BCB20F-F6F1-453F-8E4F-69FC0B2D1C4C}" type="parTrans" cxnId="{DC460DF9-A67A-4FC6-BB00-EA11055A21FA}">
      <dgm:prSet/>
      <dgm:spPr/>
      <dgm:t>
        <a:bodyPr/>
        <a:lstStyle/>
        <a:p>
          <a:endParaRPr lang="en-US"/>
        </a:p>
      </dgm:t>
    </dgm:pt>
    <dgm:pt modelId="{F9A4ED2C-59E7-4205-AE39-614CFA7B48FB}" type="sibTrans" cxnId="{DC460DF9-A67A-4FC6-BB00-EA11055A21FA}">
      <dgm:prSet/>
      <dgm:spPr/>
      <dgm:t>
        <a:bodyPr/>
        <a:lstStyle/>
        <a:p>
          <a:endParaRPr lang="en-US"/>
        </a:p>
      </dgm:t>
    </dgm:pt>
    <dgm:pt modelId="{BBE370DA-A105-49DE-8410-370460F67ABD}">
      <dgm:prSet phldr="0"/>
      <dgm:spPr/>
      <dgm:t>
        <a:bodyPr/>
        <a:lstStyle/>
        <a:p>
          <a:r>
            <a:rPr lang="en-US">
              <a:latin typeface="Calibri"/>
            </a:rPr>
            <a:t>Explicit Instruction</a:t>
          </a:r>
        </a:p>
      </dgm:t>
    </dgm:pt>
    <dgm:pt modelId="{46EB2461-40F0-4521-8715-FE8857D6370E}" type="parTrans" cxnId="{40A8D5DB-2798-46AB-BF1A-2DEF29BC3AC7}">
      <dgm:prSet/>
      <dgm:spPr/>
      <dgm:t>
        <a:bodyPr/>
        <a:lstStyle/>
        <a:p>
          <a:endParaRPr lang="en-US"/>
        </a:p>
      </dgm:t>
    </dgm:pt>
    <dgm:pt modelId="{3950957B-2E80-4915-8187-5F842468F2FA}" type="sibTrans" cxnId="{40A8D5DB-2798-46AB-BF1A-2DEF29BC3AC7}">
      <dgm:prSet/>
      <dgm:spPr/>
      <dgm:t>
        <a:bodyPr/>
        <a:lstStyle/>
        <a:p>
          <a:endParaRPr lang="en-US"/>
        </a:p>
      </dgm:t>
    </dgm:pt>
    <dgm:pt modelId="{6D0DEA81-B26F-4A14-90A4-601193072106}">
      <dgm:prSet phldr="0"/>
      <dgm:spPr/>
      <dgm:t>
        <a:bodyPr/>
        <a:lstStyle/>
        <a:p>
          <a:r>
            <a:rPr lang="en-US">
              <a:latin typeface="Calibri"/>
            </a:rPr>
            <a:t>Sequenced activities</a:t>
          </a:r>
        </a:p>
      </dgm:t>
    </dgm:pt>
    <dgm:pt modelId="{0E158C3A-BCA3-48CC-B2D1-2570CA1481B5}" type="parTrans" cxnId="{990941E7-A301-4B85-8FCE-EBEF204E1BD7}">
      <dgm:prSet/>
      <dgm:spPr/>
      <dgm:t>
        <a:bodyPr/>
        <a:lstStyle/>
        <a:p>
          <a:endParaRPr lang="en-US"/>
        </a:p>
      </dgm:t>
    </dgm:pt>
    <dgm:pt modelId="{EF3C221D-1F04-4543-8296-D45BFD3DBD3D}" type="sibTrans" cxnId="{990941E7-A301-4B85-8FCE-EBEF204E1BD7}">
      <dgm:prSet/>
      <dgm:spPr/>
      <dgm:t>
        <a:bodyPr/>
        <a:lstStyle/>
        <a:p>
          <a:endParaRPr lang="en-US"/>
        </a:p>
      </dgm:t>
    </dgm:pt>
    <dgm:pt modelId="{BF3DF813-54C2-47FC-839F-CEFF3810060C}">
      <dgm:prSet phldr="0"/>
      <dgm:spPr/>
      <dgm:t>
        <a:bodyPr/>
        <a:lstStyle/>
        <a:p>
          <a:r>
            <a:rPr lang="en-US">
              <a:latin typeface="Calibri"/>
            </a:rPr>
            <a:t>Active learning</a:t>
          </a:r>
        </a:p>
      </dgm:t>
    </dgm:pt>
    <dgm:pt modelId="{07D16220-7147-4CCD-9224-5CBF8921B1B3}" type="parTrans" cxnId="{8E229446-6F16-4440-8889-D5C86F739C98}">
      <dgm:prSet/>
      <dgm:spPr/>
      <dgm:t>
        <a:bodyPr/>
        <a:lstStyle/>
        <a:p>
          <a:endParaRPr lang="en-US"/>
        </a:p>
      </dgm:t>
    </dgm:pt>
    <dgm:pt modelId="{18805E5C-753F-4E5E-B90C-22050A213EEA}" type="sibTrans" cxnId="{8E229446-6F16-4440-8889-D5C86F739C98}">
      <dgm:prSet/>
      <dgm:spPr/>
      <dgm:t>
        <a:bodyPr/>
        <a:lstStyle/>
        <a:p>
          <a:endParaRPr lang="en-US"/>
        </a:p>
      </dgm:t>
    </dgm:pt>
    <dgm:pt modelId="{C9D8B045-B5D6-4C50-A2C9-9D62CD2200F7}">
      <dgm:prSet phldr="0"/>
      <dgm:spPr/>
      <dgm:t>
        <a:bodyPr/>
        <a:lstStyle/>
        <a:p>
          <a:r>
            <a:rPr lang="en-US">
              <a:latin typeface="Calibri"/>
            </a:rPr>
            <a:t>Focused on SEL skills</a:t>
          </a:r>
        </a:p>
      </dgm:t>
    </dgm:pt>
    <dgm:pt modelId="{106DDFF9-3AAB-4A0A-AA5A-A64515257A05}" type="parTrans" cxnId="{D737D91B-8F20-42AD-B236-284B3F0DAD24}">
      <dgm:prSet/>
      <dgm:spPr/>
      <dgm:t>
        <a:bodyPr/>
        <a:lstStyle/>
        <a:p>
          <a:endParaRPr lang="en-US"/>
        </a:p>
      </dgm:t>
    </dgm:pt>
    <dgm:pt modelId="{FAC62501-786E-40E8-AF4F-A1D9CEB3AF02}" type="sibTrans" cxnId="{D737D91B-8F20-42AD-B236-284B3F0DAD24}">
      <dgm:prSet/>
      <dgm:spPr/>
      <dgm:t>
        <a:bodyPr/>
        <a:lstStyle/>
        <a:p>
          <a:endParaRPr lang="en-US"/>
        </a:p>
      </dgm:t>
    </dgm:pt>
    <dgm:pt modelId="{D492BC18-1173-49A2-8BB4-628E71C68993}">
      <dgm:prSet phldr="0"/>
      <dgm:spPr/>
      <dgm:t>
        <a:bodyPr/>
        <a:lstStyle/>
        <a:p>
          <a:r>
            <a:rPr lang="en-US">
              <a:latin typeface="Calibri"/>
            </a:rPr>
            <a:t>Explicit SEL objectives</a:t>
          </a:r>
        </a:p>
      </dgm:t>
    </dgm:pt>
    <dgm:pt modelId="{861E2384-A64F-418B-8A6E-D8FD3FB073E2}" type="parTrans" cxnId="{515FE2C9-B69B-44BD-9296-DE9751A99DE4}">
      <dgm:prSet/>
      <dgm:spPr/>
      <dgm:t>
        <a:bodyPr/>
        <a:lstStyle/>
        <a:p>
          <a:endParaRPr lang="en-US"/>
        </a:p>
      </dgm:t>
    </dgm:pt>
    <dgm:pt modelId="{6845883F-5677-4082-99C0-427BCA096060}" type="sibTrans" cxnId="{515FE2C9-B69B-44BD-9296-DE9751A99DE4}">
      <dgm:prSet/>
      <dgm:spPr/>
      <dgm:t>
        <a:bodyPr/>
        <a:lstStyle/>
        <a:p>
          <a:endParaRPr lang="en-US"/>
        </a:p>
      </dgm:t>
    </dgm:pt>
    <dgm:pt modelId="{48FE76FF-E0D1-4F94-A35A-BC30E4F2B7C4}">
      <dgm:prSet phldr="0"/>
      <dgm:spPr/>
      <dgm:t>
        <a:bodyPr/>
        <a:lstStyle/>
        <a:p>
          <a:r>
            <a:rPr lang="en-US">
              <a:latin typeface="Calibri"/>
            </a:rPr>
            <a:t>Integration of SEL in Instruction</a:t>
          </a:r>
        </a:p>
      </dgm:t>
    </dgm:pt>
    <dgm:pt modelId="{7D08FC2E-956A-4F0E-9F3E-7901A6E40EC8}" type="parTrans" cxnId="{7A2AB315-3535-425E-92EF-7E562A1CDA3F}">
      <dgm:prSet/>
      <dgm:spPr/>
      <dgm:t>
        <a:bodyPr/>
        <a:lstStyle/>
        <a:p>
          <a:endParaRPr lang="en-US"/>
        </a:p>
      </dgm:t>
    </dgm:pt>
    <dgm:pt modelId="{A18836AF-17B1-4E65-9D1D-D91B554695F5}" type="sibTrans" cxnId="{7A2AB315-3535-425E-92EF-7E562A1CDA3F}">
      <dgm:prSet/>
      <dgm:spPr/>
      <dgm:t>
        <a:bodyPr/>
        <a:lstStyle/>
        <a:p>
          <a:endParaRPr lang="en-US"/>
        </a:p>
      </dgm:t>
    </dgm:pt>
    <dgm:pt modelId="{604D825C-5665-4CBE-BD2F-D454B9AB3BF1}">
      <dgm:prSet phldr="0"/>
      <dgm:spPr/>
      <dgm:t>
        <a:bodyPr/>
        <a:lstStyle/>
        <a:p>
          <a:r>
            <a:rPr lang="en-US">
              <a:latin typeface="Calibri"/>
            </a:rPr>
            <a:t>Fostering an academic mindset</a:t>
          </a:r>
        </a:p>
      </dgm:t>
    </dgm:pt>
    <dgm:pt modelId="{F59513A5-1515-4F9B-A3AB-FD6AC9E8D659}" type="parTrans" cxnId="{331CEB94-D739-4D13-B62D-64778B73E391}">
      <dgm:prSet/>
      <dgm:spPr/>
      <dgm:t>
        <a:bodyPr/>
        <a:lstStyle/>
        <a:p>
          <a:endParaRPr lang="en-US"/>
        </a:p>
      </dgm:t>
    </dgm:pt>
    <dgm:pt modelId="{8EC50CE8-76F9-411D-B780-B694FED98C29}" type="sibTrans" cxnId="{331CEB94-D739-4D13-B62D-64778B73E391}">
      <dgm:prSet/>
      <dgm:spPr/>
      <dgm:t>
        <a:bodyPr/>
        <a:lstStyle/>
        <a:p>
          <a:endParaRPr lang="en-US"/>
        </a:p>
      </dgm:t>
    </dgm:pt>
    <dgm:pt modelId="{6F35D156-5AEB-449B-8849-F994F5940B94}">
      <dgm:prSet phldr="0"/>
      <dgm:spPr/>
      <dgm:t>
        <a:bodyPr/>
        <a:lstStyle/>
        <a:p>
          <a:r>
            <a:rPr lang="en-US">
              <a:latin typeface="Calibri"/>
            </a:rPr>
            <a:t>Aligning SEL and academic objectives</a:t>
          </a:r>
        </a:p>
      </dgm:t>
    </dgm:pt>
    <dgm:pt modelId="{2A07C65D-CF59-4579-B8F5-1427559E100B}" type="parTrans" cxnId="{5468F2CF-35E6-4D57-8F28-F2001AE9F1AF}">
      <dgm:prSet/>
      <dgm:spPr/>
      <dgm:t>
        <a:bodyPr/>
        <a:lstStyle/>
        <a:p>
          <a:endParaRPr lang="en-US"/>
        </a:p>
      </dgm:t>
    </dgm:pt>
    <dgm:pt modelId="{8B6851BA-EE83-4849-AE9E-D0DAABEF2B35}" type="sibTrans" cxnId="{5468F2CF-35E6-4D57-8F28-F2001AE9F1AF}">
      <dgm:prSet/>
      <dgm:spPr/>
      <dgm:t>
        <a:bodyPr/>
        <a:lstStyle/>
        <a:p>
          <a:endParaRPr lang="en-US"/>
        </a:p>
      </dgm:t>
    </dgm:pt>
    <dgm:pt modelId="{FBE897A5-8B38-4824-BD6B-592C41A7A6D5}" type="pres">
      <dgm:prSet presAssocID="{32870E99-819A-459C-B7B1-05C7ED5DA1D9}" presName="CompostProcess" presStyleCnt="0">
        <dgm:presLayoutVars>
          <dgm:dir/>
          <dgm:resizeHandles val="exact"/>
        </dgm:presLayoutVars>
      </dgm:prSet>
      <dgm:spPr/>
    </dgm:pt>
    <dgm:pt modelId="{98DBCD80-3043-402C-BB8E-45EDECB3641D}" type="pres">
      <dgm:prSet presAssocID="{32870E99-819A-459C-B7B1-05C7ED5DA1D9}" presName="arrow" presStyleLbl="bgShp" presStyleIdx="0" presStyleCnt="1"/>
      <dgm:spPr/>
    </dgm:pt>
    <dgm:pt modelId="{F914E5E8-743D-44C4-8B67-E3B49F76B8B9}" type="pres">
      <dgm:prSet presAssocID="{32870E99-819A-459C-B7B1-05C7ED5DA1D9}" presName="linearProcess" presStyleCnt="0"/>
      <dgm:spPr/>
    </dgm:pt>
    <dgm:pt modelId="{CD836428-770B-4EB5-9F0C-60FB3BB794A2}" type="pres">
      <dgm:prSet presAssocID="{3099986A-75F3-4B65-83D9-B47B5A753DF9}" presName="textNode" presStyleLbl="node1" presStyleIdx="0" presStyleCnt="3">
        <dgm:presLayoutVars>
          <dgm:bulletEnabled val="1"/>
        </dgm:presLayoutVars>
      </dgm:prSet>
      <dgm:spPr/>
    </dgm:pt>
    <dgm:pt modelId="{64595B82-A0B2-4260-BD89-77F70EF07D23}" type="pres">
      <dgm:prSet presAssocID="{0354F375-0701-44DB-AA96-09911A06F4DA}" presName="sibTrans" presStyleCnt="0"/>
      <dgm:spPr/>
    </dgm:pt>
    <dgm:pt modelId="{91117D38-2E40-48B7-A5C2-2114C0F25CB5}" type="pres">
      <dgm:prSet presAssocID="{BBE370DA-A105-49DE-8410-370460F67ABD}" presName="textNode" presStyleLbl="node1" presStyleIdx="1" presStyleCnt="3">
        <dgm:presLayoutVars>
          <dgm:bulletEnabled val="1"/>
        </dgm:presLayoutVars>
      </dgm:prSet>
      <dgm:spPr/>
    </dgm:pt>
    <dgm:pt modelId="{F0EBBB7A-17D2-44E9-A995-693EF9927ABE}" type="pres">
      <dgm:prSet presAssocID="{3950957B-2E80-4915-8187-5F842468F2FA}" presName="sibTrans" presStyleCnt="0"/>
      <dgm:spPr/>
    </dgm:pt>
    <dgm:pt modelId="{337ECD7E-264E-481B-9EFC-8DAEC27475E5}" type="pres">
      <dgm:prSet presAssocID="{48FE76FF-E0D1-4F94-A35A-BC30E4F2B7C4}" presName="textNode" presStyleLbl="node1" presStyleIdx="2" presStyleCnt="3">
        <dgm:presLayoutVars>
          <dgm:bulletEnabled val="1"/>
        </dgm:presLayoutVars>
      </dgm:prSet>
      <dgm:spPr/>
    </dgm:pt>
  </dgm:ptLst>
  <dgm:cxnLst>
    <dgm:cxn modelId="{7A2AB315-3535-425E-92EF-7E562A1CDA3F}" srcId="{32870E99-819A-459C-B7B1-05C7ED5DA1D9}" destId="{48FE76FF-E0D1-4F94-A35A-BC30E4F2B7C4}" srcOrd="2" destOrd="0" parTransId="{7D08FC2E-956A-4F0E-9F3E-7901A6E40EC8}" sibTransId="{A18836AF-17B1-4E65-9D1D-D91B554695F5}"/>
    <dgm:cxn modelId="{08A2EF1A-9C74-43B1-8097-1FC796816A27}" type="presOf" srcId="{D492BC18-1173-49A2-8BB4-628E71C68993}" destId="{91117D38-2E40-48B7-A5C2-2114C0F25CB5}" srcOrd="0" destOrd="4" presId="urn:microsoft.com/office/officeart/2005/8/layout/hProcess9"/>
    <dgm:cxn modelId="{D737D91B-8F20-42AD-B236-284B3F0DAD24}" srcId="{BBE370DA-A105-49DE-8410-370460F67ABD}" destId="{C9D8B045-B5D6-4C50-A2C9-9D62CD2200F7}" srcOrd="2" destOrd="0" parTransId="{106DDFF9-3AAB-4A0A-AA5A-A64515257A05}" sibTransId="{FAC62501-786E-40E8-AF4F-A1D9CEB3AF02}"/>
    <dgm:cxn modelId="{F0DD1C23-4B1F-457F-8473-FEB0C1F48FDC}" type="presOf" srcId="{3099986A-75F3-4B65-83D9-B47B5A753DF9}" destId="{CD836428-770B-4EB5-9F0C-60FB3BB794A2}" srcOrd="0" destOrd="0" presId="urn:microsoft.com/office/officeart/2005/8/layout/hProcess9"/>
    <dgm:cxn modelId="{9D9B2F28-527F-433E-BD30-E4B519FF471A}" srcId="{32870E99-819A-459C-B7B1-05C7ED5DA1D9}" destId="{3099986A-75F3-4B65-83D9-B47B5A753DF9}" srcOrd="0" destOrd="0" parTransId="{86D99C15-05F8-41B9-8B63-5B2948A97560}" sibTransId="{0354F375-0701-44DB-AA96-09911A06F4DA}"/>
    <dgm:cxn modelId="{898EEA36-3237-4B36-897A-885DF473A08A}" type="presOf" srcId="{378C6481-546F-4EAE-964C-8F7F0DD0544E}" destId="{CD836428-770B-4EB5-9F0C-60FB3BB794A2}" srcOrd="0" destOrd="3" presId="urn:microsoft.com/office/officeart/2005/8/layout/hProcess9"/>
    <dgm:cxn modelId="{905CB544-B900-4BE5-B887-214E4ACF9BB5}" type="presOf" srcId="{6D0DEA81-B26F-4A14-90A4-601193072106}" destId="{91117D38-2E40-48B7-A5C2-2114C0F25CB5}" srcOrd="0" destOrd="1" presId="urn:microsoft.com/office/officeart/2005/8/layout/hProcess9"/>
    <dgm:cxn modelId="{8E229446-6F16-4440-8889-D5C86F739C98}" srcId="{BBE370DA-A105-49DE-8410-370460F67ABD}" destId="{BF3DF813-54C2-47FC-839F-CEFF3810060C}" srcOrd="1" destOrd="0" parTransId="{07D16220-7147-4CCD-9224-5CBF8921B1B3}" sibTransId="{18805E5C-753F-4E5E-B90C-22050A213EEA}"/>
    <dgm:cxn modelId="{F687D34E-6C89-44E2-884E-0F45E3ED79F8}" type="presOf" srcId="{48FE76FF-E0D1-4F94-A35A-BC30E4F2B7C4}" destId="{337ECD7E-264E-481B-9EFC-8DAEC27475E5}" srcOrd="0" destOrd="0" presId="urn:microsoft.com/office/officeart/2005/8/layout/hProcess9"/>
    <dgm:cxn modelId="{F9400481-698E-46F7-827E-D912E75D5304}" type="presOf" srcId="{6F35D156-5AEB-449B-8849-F994F5940B94}" destId="{337ECD7E-264E-481B-9EFC-8DAEC27475E5}" srcOrd="0" destOrd="2" presId="urn:microsoft.com/office/officeart/2005/8/layout/hProcess9"/>
    <dgm:cxn modelId="{E1C58583-ADC2-4E1D-ACEA-A47616DEB993}" type="presOf" srcId="{5732EA02-0FDD-455E-88A2-5D6A5614D47F}" destId="{CD836428-770B-4EB5-9F0C-60FB3BB794A2}" srcOrd="0" destOrd="2" presId="urn:microsoft.com/office/officeart/2005/8/layout/hProcess9"/>
    <dgm:cxn modelId="{7180C389-4B5A-4E63-AC00-1CE17F0F57B6}" srcId="{3099986A-75F3-4B65-83D9-B47B5A753DF9}" destId="{B8605F4E-E77F-49C4-B615-3A84822CD7FD}" srcOrd="0" destOrd="0" parTransId="{C702ED02-5643-47AC-B754-C71C8079C522}" sibTransId="{D903EBF4-D816-498A-82E1-309DEE266DE0}"/>
    <dgm:cxn modelId="{A7FE0493-1806-4AED-A317-0FAF84ED73EA}" type="presOf" srcId="{C9D8B045-B5D6-4C50-A2C9-9D62CD2200F7}" destId="{91117D38-2E40-48B7-A5C2-2114C0F25CB5}" srcOrd="0" destOrd="3" presId="urn:microsoft.com/office/officeart/2005/8/layout/hProcess9"/>
    <dgm:cxn modelId="{331CEB94-D739-4D13-B62D-64778B73E391}" srcId="{48FE76FF-E0D1-4F94-A35A-BC30E4F2B7C4}" destId="{604D825C-5665-4CBE-BD2F-D454B9AB3BF1}" srcOrd="0" destOrd="0" parTransId="{F59513A5-1515-4F9B-A3AB-FD6AC9E8D659}" sibTransId="{8EC50CE8-76F9-411D-B780-B694FED98C29}"/>
    <dgm:cxn modelId="{FBAB119C-C1DE-4083-AEAB-9C4A48C26585}" type="presOf" srcId="{32870E99-819A-459C-B7B1-05C7ED5DA1D9}" destId="{FBE897A5-8B38-4824-BD6B-592C41A7A6D5}" srcOrd="0" destOrd="0" presId="urn:microsoft.com/office/officeart/2005/8/layout/hProcess9"/>
    <dgm:cxn modelId="{AE46A8A7-B1CB-4468-85DC-3EABED707B99}" srcId="{3099986A-75F3-4B65-83D9-B47B5A753DF9}" destId="{5732EA02-0FDD-455E-88A2-5D6A5614D47F}" srcOrd="1" destOrd="0" parTransId="{85B3F3FE-1C90-4C0E-81D1-8E3DCDA65BE6}" sibTransId="{967022AE-9122-47CE-B927-ECE1F55931EE}"/>
    <dgm:cxn modelId="{9AE9BFAA-B80D-45A3-BFB1-CD9AAF21A37E}" type="presOf" srcId="{BBE370DA-A105-49DE-8410-370460F67ABD}" destId="{91117D38-2E40-48B7-A5C2-2114C0F25CB5}" srcOrd="0" destOrd="0" presId="urn:microsoft.com/office/officeart/2005/8/layout/hProcess9"/>
    <dgm:cxn modelId="{515FE2C9-B69B-44BD-9296-DE9751A99DE4}" srcId="{BBE370DA-A105-49DE-8410-370460F67ABD}" destId="{D492BC18-1173-49A2-8BB4-628E71C68993}" srcOrd="3" destOrd="0" parTransId="{861E2384-A64F-418B-8A6E-D8FD3FB073E2}" sibTransId="{6845883F-5677-4082-99C0-427BCA096060}"/>
    <dgm:cxn modelId="{5468F2CF-35E6-4D57-8F28-F2001AE9F1AF}" srcId="{48FE76FF-E0D1-4F94-A35A-BC30E4F2B7C4}" destId="{6F35D156-5AEB-449B-8849-F994F5940B94}" srcOrd="1" destOrd="0" parTransId="{2A07C65D-CF59-4579-B8F5-1427559E100B}" sibTransId="{8B6851BA-EE83-4849-AE9E-D0DAABEF2B35}"/>
    <dgm:cxn modelId="{95EDC9D5-206A-4533-8022-5DFE53C35DB9}" type="presOf" srcId="{604D825C-5665-4CBE-BD2F-D454B9AB3BF1}" destId="{337ECD7E-264E-481B-9EFC-8DAEC27475E5}" srcOrd="0" destOrd="1" presId="urn:microsoft.com/office/officeart/2005/8/layout/hProcess9"/>
    <dgm:cxn modelId="{40A8D5DB-2798-46AB-BF1A-2DEF29BC3AC7}" srcId="{32870E99-819A-459C-B7B1-05C7ED5DA1D9}" destId="{BBE370DA-A105-49DE-8410-370460F67ABD}" srcOrd="1" destOrd="0" parTransId="{46EB2461-40F0-4521-8715-FE8857D6370E}" sibTransId="{3950957B-2E80-4915-8187-5F842468F2FA}"/>
    <dgm:cxn modelId="{404DE5E2-E83F-4307-BC77-2334B6D4314E}" type="presOf" srcId="{B8605F4E-E77F-49C4-B615-3A84822CD7FD}" destId="{CD836428-770B-4EB5-9F0C-60FB3BB794A2}" srcOrd="0" destOrd="1" presId="urn:microsoft.com/office/officeart/2005/8/layout/hProcess9"/>
    <dgm:cxn modelId="{ABD262E3-5F58-45AB-B075-5F342680AB0B}" type="presOf" srcId="{BF3DF813-54C2-47FC-839F-CEFF3810060C}" destId="{91117D38-2E40-48B7-A5C2-2114C0F25CB5}" srcOrd="0" destOrd="2" presId="urn:microsoft.com/office/officeart/2005/8/layout/hProcess9"/>
    <dgm:cxn modelId="{990941E7-A301-4B85-8FCE-EBEF204E1BD7}" srcId="{BBE370DA-A105-49DE-8410-370460F67ABD}" destId="{6D0DEA81-B26F-4A14-90A4-601193072106}" srcOrd="0" destOrd="0" parTransId="{0E158C3A-BCA3-48CC-B2D1-2570CA1481B5}" sibTransId="{EF3C221D-1F04-4543-8296-D45BFD3DBD3D}"/>
    <dgm:cxn modelId="{DC460DF9-A67A-4FC6-BB00-EA11055A21FA}" srcId="{3099986A-75F3-4B65-83D9-B47B5A753DF9}" destId="{378C6481-546F-4EAE-964C-8F7F0DD0544E}" srcOrd="2" destOrd="0" parTransId="{A7BCB20F-F6F1-453F-8E4F-69FC0B2D1C4C}" sibTransId="{F9A4ED2C-59E7-4205-AE39-614CFA7B48FB}"/>
    <dgm:cxn modelId="{CF65ABBA-4C9C-4C72-B90A-42A255C78953}" type="presParOf" srcId="{FBE897A5-8B38-4824-BD6B-592C41A7A6D5}" destId="{98DBCD80-3043-402C-BB8E-45EDECB3641D}" srcOrd="0" destOrd="0" presId="urn:microsoft.com/office/officeart/2005/8/layout/hProcess9"/>
    <dgm:cxn modelId="{C807D39A-E4C0-46B6-8DB4-031F74BB08DD}" type="presParOf" srcId="{FBE897A5-8B38-4824-BD6B-592C41A7A6D5}" destId="{F914E5E8-743D-44C4-8B67-E3B49F76B8B9}" srcOrd="1" destOrd="0" presId="urn:microsoft.com/office/officeart/2005/8/layout/hProcess9"/>
    <dgm:cxn modelId="{7FF3F922-5FD2-4EF9-9EBB-237DB6AAB018}" type="presParOf" srcId="{F914E5E8-743D-44C4-8B67-E3B49F76B8B9}" destId="{CD836428-770B-4EB5-9F0C-60FB3BB794A2}" srcOrd="0" destOrd="0" presId="urn:microsoft.com/office/officeart/2005/8/layout/hProcess9"/>
    <dgm:cxn modelId="{C65BD3AF-DE32-4F7B-8FD1-B785219D01ED}" type="presParOf" srcId="{F914E5E8-743D-44C4-8B67-E3B49F76B8B9}" destId="{64595B82-A0B2-4260-BD89-77F70EF07D23}" srcOrd="1" destOrd="0" presId="urn:microsoft.com/office/officeart/2005/8/layout/hProcess9"/>
    <dgm:cxn modelId="{C5351952-A357-47B3-8784-48F341540185}" type="presParOf" srcId="{F914E5E8-743D-44C4-8B67-E3B49F76B8B9}" destId="{91117D38-2E40-48B7-A5C2-2114C0F25CB5}" srcOrd="2" destOrd="0" presId="urn:microsoft.com/office/officeart/2005/8/layout/hProcess9"/>
    <dgm:cxn modelId="{A685A036-30D6-4001-BCE9-23E76F0956FE}" type="presParOf" srcId="{F914E5E8-743D-44C4-8B67-E3B49F76B8B9}" destId="{F0EBBB7A-17D2-44E9-A995-693EF9927ABE}" srcOrd="3" destOrd="0" presId="urn:microsoft.com/office/officeart/2005/8/layout/hProcess9"/>
    <dgm:cxn modelId="{38185B24-4127-43AF-9FE6-045FF7699DC6}" type="presParOf" srcId="{F914E5E8-743D-44C4-8B67-E3B49F76B8B9}" destId="{337ECD7E-264E-481B-9EFC-8DAEC27475E5}"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12BFD-C52A-48B3-82B0-19BD17E59E32}" type="doc">
      <dgm:prSet loTypeId="urn:microsoft.com/office/officeart/2005/8/layout/hList3" loCatId="list" qsTypeId="urn:microsoft.com/office/officeart/2005/8/quickstyle/3d2" qsCatId="3D" csTypeId="urn:microsoft.com/office/officeart/2005/8/colors/accent1_3" csCatId="accent1" phldr="1"/>
      <dgm:spPr/>
      <dgm:t>
        <a:bodyPr/>
        <a:lstStyle/>
        <a:p>
          <a:endParaRPr lang="en-US"/>
        </a:p>
      </dgm:t>
    </dgm:pt>
    <dgm:pt modelId="{3726F050-FF59-4844-9FD6-A99FDC7BB0E7}">
      <dgm:prSet phldrT="[Text]"/>
      <dgm:spPr/>
      <dgm:t>
        <a:bodyPr/>
        <a:lstStyle/>
        <a:p>
          <a:r>
            <a:rPr lang="en-US"/>
            <a:t>Integration of SEL into academics</a:t>
          </a:r>
        </a:p>
      </dgm:t>
    </dgm:pt>
    <dgm:pt modelId="{94359AD5-24B6-4439-9155-220375ABDCBD}" type="parTrans" cxnId="{8FEA8ECB-B1B5-47D6-A195-085AFC574A23}">
      <dgm:prSet/>
      <dgm:spPr/>
      <dgm:t>
        <a:bodyPr/>
        <a:lstStyle/>
        <a:p>
          <a:endParaRPr lang="en-US"/>
        </a:p>
      </dgm:t>
    </dgm:pt>
    <dgm:pt modelId="{3D2A84D8-88B5-43D8-9A14-0A0DF4955A49}" type="sibTrans" cxnId="{8FEA8ECB-B1B5-47D6-A195-085AFC574A23}">
      <dgm:prSet/>
      <dgm:spPr/>
      <dgm:t>
        <a:bodyPr/>
        <a:lstStyle/>
        <a:p>
          <a:endParaRPr lang="en-US"/>
        </a:p>
      </dgm:t>
    </dgm:pt>
    <dgm:pt modelId="{84819603-CB35-420F-95B3-A4E48B3883A3}">
      <dgm:prSet phldrT="[Text]"/>
      <dgm:spPr/>
      <dgm:t>
        <a:bodyPr/>
        <a:lstStyle/>
        <a:p>
          <a:endParaRPr lang="en-US"/>
        </a:p>
      </dgm:t>
    </dgm:pt>
    <dgm:pt modelId="{59A477B7-52CF-4F62-8DA7-383F23627731}" type="parTrans" cxnId="{48D1F422-642F-4653-9400-7AE55B3F67C4}">
      <dgm:prSet/>
      <dgm:spPr/>
      <dgm:t>
        <a:bodyPr/>
        <a:lstStyle/>
        <a:p>
          <a:endParaRPr lang="en-US"/>
        </a:p>
      </dgm:t>
    </dgm:pt>
    <dgm:pt modelId="{5744DFFD-345D-432C-ACE4-8D2DD0321778}" type="sibTrans" cxnId="{48D1F422-642F-4653-9400-7AE55B3F67C4}">
      <dgm:prSet/>
      <dgm:spPr/>
      <dgm:t>
        <a:bodyPr/>
        <a:lstStyle/>
        <a:p>
          <a:endParaRPr lang="en-US"/>
        </a:p>
      </dgm:t>
    </dgm:pt>
    <dgm:pt modelId="{4550CA9C-57A8-4B41-BC8F-DFFE352D6AEC}">
      <dgm:prSet phldrT="[Text]"/>
      <dgm:spPr/>
      <dgm:t>
        <a:bodyPr/>
        <a:lstStyle/>
        <a:p>
          <a:endParaRPr lang="en-US"/>
        </a:p>
      </dgm:t>
    </dgm:pt>
    <dgm:pt modelId="{B6C17E6A-0160-49EF-986E-3682518F78D3}" type="parTrans" cxnId="{314CC105-2D36-4CA4-A108-29038E46DF44}">
      <dgm:prSet/>
      <dgm:spPr/>
      <dgm:t>
        <a:bodyPr/>
        <a:lstStyle/>
        <a:p>
          <a:endParaRPr lang="en-US"/>
        </a:p>
      </dgm:t>
    </dgm:pt>
    <dgm:pt modelId="{D810847A-08F7-4691-B939-315FAFC72742}" type="sibTrans" cxnId="{314CC105-2D36-4CA4-A108-29038E46DF44}">
      <dgm:prSet/>
      <dgm:spPr/>
      <dgm:t>
        <a:bodyPr/>
        <a:lstStyle/>
        <a:p>
          <a:endParaRPr lang="en-US"/>
        </a:p>
      </dgm:t>
    </dgm:pt>
    <dgm:pt modelId="{69F48D35-926A-448C-B1EC-DED1265A0552}">
      <dgm:prSet phldrT="[Text]"/>
      <dgm:spPr/>
      <dgm:t>
        <a:bodyPr/>
        <a:lstStyle/>
        <a:p>
          <a:r>
            <a:rPr lang="en-US"/>
            <a:t>Taking a student-centered approach in planning learning experiences</a:t>
          </a:r>
        </a:p>
      </dgm:t>
    </dgm:pt>
    <dgm:pt modelId="{7A616815-0BA7-4697-B6CD-BA19C852E0AF}" type="parTrans" cxnId="{CD92FD28-8E21-446E-A8F1-FCFDDDEFDA78}">
      <dgm:prSet/>
      <dgm:spPr/>
      <dgm:t>
        <a:bodyPr/>
        <a:lstStyle/>
        <a:p>
          <a:endParaRPr lang="en-US"/>
        </a:p>
      </dgm:t>
    </dgm:pt>
    <dgm:pt modelId="{3553848A-0AF1-4245-933F-AD614B8A529E}" type="sibTrans" cxnId="{CD92FD28-8E21-446E-A8F1-FCFDDDEFDA78}">
      <dgm:prSet/>
      <dgm:spPr/>
      <dgm:t>
        <a:bodyPr/>
        <a:lstStyle/>
        <a:p>
          <a:endParaRPr lang="en-US"/>
        </a:p>
      </dgm:t>
    </dgm:pt>
    <dgm:pt modelId="{1DBCB033-D6DA-4A32-9DDB-496A76694C4D}">
      <dgm:prSet phldrT="[Text]"/>
      <dgm:spPr/>
      <dgm:t>
        <a:bodyPr/>
        <a:lstStyle/>
        <a:p>
          <a:r>
            <a:rPr lang="en-US"/>
            <a:t>Aligning SEL and academic objectives so SEL can be embed in the context of lessons</a:t>
          </a:r>
        </a:p>
      </dgm:t>
    </dgm:pt>
    <dgm:pt modelId="{8F2D4B88-21F9-4818-9D1F-1F3D8D054BD3}" type="parTrans" cxnId="{26F15403-7BB5-4994-80BA-DD7DC00DADED}">
      <dgm:prSet/>
      <dgm:spPr/>
      <dgm:t>
        <a:bodyPr/>
        <a:lstStyle/>
        <a:p>
          <a:endParaRPr lang="en-US"/>
        </a:p>
      </dgm:t>
    </dgm:pt>
    <dgm:pt modelId="{D4B6CB0C-4130-4B65-B6E3-3960DCD8E544}" type="sibTrans" cxnId="{26F15403-7BB5-4994-80BA-DD7DC00DADED}">
      <dgm:prSet/>
      <dgm:spPr/>
      <dgm:t>
        <a:bodyPr/>
        <a:lstStyle/>
        <a:p>
          <a:endParaRPr lang="en-US"/>
        </a:p>
      </dgm:t>
    </dgm:pt>
    <dgm:pt modelId="{B8AC5999-1BCC-4583-94DC-F13A854AA236}">
      <dgm:prSet phldrT="[Text]"/>
      <dgm:spPr/>
      <dgm:t>
        <a:bodyPr/>
        <a:lstStyle/>
        <a:p>
          <a:r>
            <a:rPr lang="en-US"/>
            <a:t>Using interactive pedagogy to foster collaboration and personal reflection</a:t>
          </a:r>
        </a:p>
      </dgm:t>
    </dgm:pt>
    <dgm:pt modelId="{728BDECC-2EED-4CBC-8637-632C3167A61B}" type="parTrans" cxnId="{8A056EA8-C30A-4D3A-86C6-BFC163A61794}">
      <dgm:prSet/>
      <dgm:spPr/>
      <dgm:t>
        <a:bodyPr/>
        <a:lstStyle/>
        <a:p>
          <a:endParaRPr lang="en-US"/>
        </a:p>
      </dgm:t>
    </dgm:pt>
    <dgm:pt modelId="{B9C8ABAA-CD24-4053-B28C-12B1DAF6A6E0}" type="sibTrans" cxnId="{8A056EA8-C30A-4D3A-86C6-BFC163A61794}">
      <dgm:prSet/>
      <dgm:spPr/>
      <dgm:t>
        <a:bodyPr/>
        <a:lstStyle/>
        <a:p>
          <a:endParaRPr lang="en-US"/>
        </a:p>
      </dgm:t>
    </dgm:pt>
    <dgm:pt modelId="{53CDDEA8-2976-4430-AE52-7D46486B3054}" type="pres">
      <dgm:prSet presAssocID="{B4B12BFD-C52A-48B3-82B0-19BD17E59E32}" presName="composite" presStyleCnt="0">
        <dgm:presLayoutVars>
          <dgm:chMax val="1"/>
          <dgm:dir/>
          <dgm:resizeHandles val="exact"/>
        </dgm:presLayoutVars>
      </dgm:prSet>
      <dgm:spPr/>
    </dgm:pt>
    <dgm:pt modelId="{EEB47AF8-46D9-4101-B2DB-490A45761B32}" type="pres">
      <dgm:prSet presAssocID="{3726F050-FF59-4844-9FD6-A99FDC7BB0E7}" presName="roof" presStyleLbl="dkBgShp" presStyleIdx="0" presStyleCnt="2"/>
      <dgm:spPr/>
    </dgm:pt>
    <dgm:pt modelId="{AE7BBC3A-AF3D-45B5-B1FE-E3CF9ED75939}" type="pres">
      <dgm:prSet presAssocID="{3726F050-FF59-4844-9FD6-A99FDC7BB0E7}" presName="pillars" presStyleCnt="0"/>
      <dgm:spPr/>
    </dgm:pt>
    <dgm:pt modelId="{F96716A8-250F-4219-AFBA-3F166F8148DC}" type="pres">
      <dgm:prSet presAssocID="{3726F050-FF59-4844-9FD6-A99FDC7BB0E7}" presName="pillar1" presStyleLbl="node1" presStyleIdx="0" presStyleCnt="3">
        <dgm:presLayoutVars>
          <dgm:bulletEnabled val="1"/>
        </dgm:presLayoutVars>
      </dgm:prSet>
      <dgm:spPr/>
    </dgm:pt>
    <dgm:pt modelId="{91948201-1DF8-439E-A7B6-B37608EFC641}" type="pres">
      <dgm:prSet presAssocID="{1DBCB033-D6DA-4A32-9DDB-496A76694C4D}" presName="pillarX" presStyleLbl="node1" presStyleIdx="1" presStyleCnt="3">
        <dgm:presLayoutVars>
          <dgm:bulletEnabled val="1"/>
        </dgm:presLayoutVars>
      </dgm:prSet>
      <dgm:spPr/>
    </dgm:pt>
    <dgm:pt modelId="{E633C982-757C-4E29-8660-BF2ECE371BC4}" type="pres">
      <dgm:prSet presAssocID="{B8AC5999-1BCC-4583-94DC-F13A854AA236}" presName="pillarX" presStyleLbl="node1" presStyleIdx="2" presStyleCnt="3">
        <dgm:presLayoutVars>
          <dgm:bulletEnabled val="1"/>
        </dgm:presLayoutVars>
      </dgm:prSet>
      <dgm:spPr/>
    </dgm:pt>
    <dgm:pt modelId="{AAC827AC-9F98-4773-8DE8-89200100904D}" type="pres">
      <dgm:prSet presAssocID="{3726F050-FF59-4844-9FD6-A99FDC7BB0E7}" presName="base" presStyleLbl="dkBgShp" presStyleIdx="1" presStyleCnt="2"/>
      <dgm:spPr/>
    </dgm:pt>
  </dgm:ptLst>
  <dgm:cxnLst>
    <dgm:cxn modelId="{26F15403-7BB5-4994-80BA-DD7DC00DADED}" srcId="{3726F050-FF59-4844-9FD6-A99FDC7BB0E7}" destId="{1DBCB033-D6DA-4A32-9DDB-496A76694C4D}" srcOrd="1" destOrd="0" parTransId="{8F2D4B88-21F9-4818-9D1F-1F3D8D054BD3}" sibTransId="{D4B6CB0C-4130-4B65-B6E3-3960DCD8E544}"/>
    <dgm:cxn modelId="{314CC105-2D36-4CA4-A108-29038E46DF44}" srcId="{B4B12BFD-C52A-48B3-82B0-19BD17E59E32}" destId="{4550CA9C-57A8-4B41-BC8F-DFFE352D6AEC}" srcOrd="2" destOrd="0" parTransId="{B6C17E6A-0160-49EF-986E-3682518F78D3}" sibTransId="{D810847A-08F7-4691-B939-315FAFC72742}"/>
    <dgm:cxn modelId="{7CD6770A-5936-43E8-B6C4-6A27DC93E952}" type="presOf" srcId="{69F48D35-926A-448C-B1EC-DED1265A0552}" destId="{F96716A8-250F-4219-AFBA-3F166F8148DC}" srcOrd="0" destOrd="0" presId="urn:microsoft.com/office/officeart/2005/8/layout/hList3"/>
    <dgm:cxn modelId="{48D1F422-642F-4653-9400-7AE55B3F67C4}" srcId="{B4B12BFD-C52A-48B3-82B0-19BD17E59E32}" destId="{84819603-CB35-420F-95B3-A4E48B3883A3}" srcOrd="1" destOrd="0" parTransId="{59A477B7-52CF-4F62-8DA7-383F23627731}" sibTransId="{5744DFFD-345D-432C-ACE4-8D2DD0321778}"/>
    <dgm:cxn modelId="{CD92FD28-8E21-446E-A8F1-FCFDDDEFDA78}" srcId="{3726F050-FF59-4844-9FD6-A99FDC7BB0E7}" destId="{69F48D35-926A-448C-B1EC-DED1265A0552}" srcOrd="0" destOrd="0" parTransId="{7A616815-0BA7-4697-B6CD-BA19C852E0AF}" sibTransId="{3553848A-0AF1-4245-933F-AD614B8A529E}"/>
    <dgm:cxn modelId="{2CFE6A73-7328-4C18-82C0-3F606CC4D89B}" type="presOf" srcId="{3726F050-FF59-4844-9FD6-A99FDC7BB0E7}" destId="{EEB47AF8-46D9-4101-B2DB-490A45761B32}" srcOrd="0" destOrd="0" presId="urn:microsoft.com/office/officeart/2005/8/layout/hList3"/>
    <dgm:cxn modelId="{8A056EA8-C30A-4D3A-86C6-BFC163A61794}" srcId="{3726F050-FF59-4844-9FD6-A99FDC7BB0E7}" destId="{B8AC5999-1BCC-4583-94DC-F13A854AA236}" srcOrd="2" destOrd="0" parTransId="{728BDECC-2EED-4CBC-8637-632C3167A61B}" sibTransId="{B9C8ABAA-CD24-4053-B28C-12B1DAF6A6E0}"/>
    <dgm:cxn modelId="{CD17EFC2-23C2-40BE-B400-6A741B2D9EBC}" type="presOf" srcId="{1DBCB033-D6DA-4A32-9DDB-496A76694C4D}" destId="{91948201-1DF8-439E-A7B6-B37608EFC641}" srcOrd="0" destOrd="0" presId="urn:microsoft.com/office/officeart/2005/8/layout/hList3"/>
    <dgm:cxn modelId="{8FEA8ECB-B1B5-47D6-A195-085AFC574A23}" srcId="{B4B12BFD-C52A-48B3-82B0-19BD17E59E32}" destId="{3726F050-FF59-4844-9FD6-A99FDC7BB0E7}" srcOrd="0" destOrd="0" parTransId="{94359AD5-24B6-4439-9155-220375ABDCBD}" sibTransId="{3D2A84D8-88B5-43D8-9A14-0A0DF4955A49}"/>
    <dgm:cxn modelId="{993360DA-4F2B-4440-A2C1-95E44DBA5E3A}" type="presOf" srcId="{B8AC5999-1BCC-4583-94DC-F13A854AA236}" destId="{E633C982-757C-4E29-8660-BF2ECE371BC4}" srcOrd="0" destOrd="0" presId="urn:microsoft.com/office/officeart/2005/8/layout/hList3"/>
    <dgm:cxn modelId="{7F5295E5-0C73-41FD-AA06-4997D7B441CB}" type="presOf" srcId="{B4B12BFD-C52A-48B3-82B0-19BD17E59E32}" destId="{53CDDEA8-2976-4430-AE52-7D46486B3054}" srcOrd="0" destOrd="0" presId="urn:microsoft.com/office/officeart/2005/8/layout/hList3"/>
    <dgm:cxn modelId="{B59D36E8-9FA4-456A-98D6-39ADCC40C3DE}" type="presParOf" srcId="{53CDDEA8-2976-4430-AE52-7D46486B3054}" destId="{EEB47AF8-46D9-4101-B2DB-490A45761B32}" srcOrd="0" destOrd="0" presId="urn:microsoft.com/office/officeart/2005/8/layout/hList3"/>
    <dgm:cxn modelId="{8831225F-FEFA-4A6B-9456-AA334CC04BBF}" type="presParOf" srcId="{53CDDEA8-2976-4430-AE52-7D46486B3054}" destId="{AE7BBC3A-AF3D-45B5-B1FE-E3CF9ED75939}" srcOrd="1" destOrd="0" presId="urn:microsoft.com/office/officeart/2005/8/layout/hList3"/>
    <dgm:cxn modelId="{E7030C50-EC01-4822-8B06-433A18EF2FEF}" type="presParOf" srcId="{AE7BBC3A-AF3D-45B5-B1FE-E3CF9ED75939}" destId="{F96716A8-250F-4219-AFBA-3F166F8148DC}" srcOrd="0" destOrd="0" presId="urn:microsoft.com/office/officeart/2005/8/layout/hList3"/>
    <dgm:cxn modelId="{8B144DB4-3AEA-4E3D-BBD2-A494ED68E1CD}" type="presParOf" srcId="{AE7BBC3A-AF3D-45B5-B1FE-E3CF9ED75939}" destId="{91948201-1DF8-439E-A7B6-B37608EFC641}" srcOrd="1" destOrd="0" presId="urn:microsoft.com/office/officeart/2005/8/layout/hList3"/>
    <dgm:cxn modelId="{732271D7-68CD-4B11-A176-8C1CDB2D6414}" type="presParOf" srcId="{AE7BBC3A-AF3D-45B5-B1FE-E3CF9ED75939}" destId="{E633C982-757C-4E29-8660-BF2ECE371BC4}" srcOrd="2" destOrd="0" presId="urn:microsoft.com/office/officeart/2005/8/layout/hList3"/>
    <dgm:cxn modelId="{798DEC35-F67F-42F9-86FC-D6E12F568A2A}" type="presParOf" srcId="{53CDDEA8-2976-4430-AE52-7D46486B3054}" destId="{AAC827AC-9F98-4773-8DE8-89200100904D}"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12BEE8-CD4D-2049-8931-5D943EDF0570}" type="doc">
      <dgm:prSet loTypeId="urn:microsoft.com/office/officeart/2005/8/layout/venn1" loCatId="" qsTypeId="urn:microsoft.com/office/officeart/2005/8/quickstyle/simple1" qsCatId="simple" csTypeId="urn:microsoft.com/office/officeart/2005/8/colors/colorful4" csCatId="colorful" phldr="1"/>
      <dgm:spPr/>
    </dgm:pt>
    <dgm:pt modelId="{54B32549-AA2E-9E4D-9F99-61175C9FE5C9}">
      <dgm:prSet phldrT="[Text]" custT="1"/>
      <dgm:spPr/>
      <dgm:t>
        <a:bodyPr/>
        <a:lstStyle/>
        <a:p>
          <a:r>
            <a:rPr lang="en-US" sz="2400" b="1"/>
            <a:t>Social Emotional Learning</a:t>
          </a:r>
        </a:p>
      </dgm:t>
    </dgm:pt>
    <dgm:pt modelId="{FF9B088C-8061-A84D-B347-FF09EF6A84EF}" type="parTrans" cxnId="{600C5CCF-212B-9C46-AF5C-CF01B039418B}">
      <dgm:prSet/>
      <dgm:spPr/>
      <dgm:t>
        <a:bodyPr/>
        <a:lstStyle/>
        <a:p>
          <a:endParaRPr lang="en-US"/>
        </a:p>
      </dgm:t>
    </dgm:pt>
    <dgm:pt modelId="{78DC396A-78E9-F44A-A52A-DC6A8F4260CC}" type="sibTrans" cxnId="{600C5CCF-212B-9C46-AF5C-CF01B039418B}">
      <dgm:prSet/>
      <dgm:spPr/>
      <dgm:t>
        <a:bodyPr/>
        <a:lstStyle/>
        <a:p>
          <a:endParaRPr lang="en-US"/>
        </a:p>
      </dgm:t>
    </dgm:pt>
    <dgm:pt modelId="{4117EC5D-A7F7-8940-BBD1-B02E1354DB5D}">
      <dgm:prSet phldrT="[Text]" custT="1"/>
      <dgm:spPr/>
      <dgm:t>
        <a:bodyPr/>
        <a:lstStyle/>
        <a:p>
          <a:r>
            <a:rPr lang="en-US" sz="2400" b="1"/>
            <a:t>Universal Design for Learning</a:t>
          </a:r>
        </a:p>
      </dgm:t>
    </dgm:pt>
    <dgm:pt modelId="{96F540C2-43DA-2849-81D8-EC52A495EA59}" type="parTrans" cxnId="{D7752A3D-9E3D-714F-B791-F43F46E5B223}">
      <dgm:prSet/>
      <dgm:spPr/>
      <dgm:t>
        <a:bodyPr/>
        <a:lstStyle/>
        <a:p>
          <a:endParaRPr lang="en-US"/>
        </a:p>
      </dgm:t>
    </dgm:pt>
    <dgm:pt modelId="{475B699B-8E61-244C-9BAD-454B1D00A751}" type="sibTrans" cxnId="{D7752A3D-9E3D-714F-B791-F43F46E5B223}">
      <dgm:prSet/>
      <dgm:spPr/>
      <dgm:t>
        <a:bodyPr/>
        <a:lstStyle/>
        <a:p>
          <a:endParaRPr lang="en-US"/>
        </a:p>
      </dgm:t>
    </dgm:pt>
    <dgm:pt modelId="{734E9EBF-9D26-5644-A5C5-D6EDFAC4412C}">
      <dgm:prSet phldrT="[Text]" custT="1"/>
      <dgm:spPr/>
      <dgm:t>
        <a:bodyPr/>
        <a:lstStyle/>
        <a:p>
          <a:r>
            <a:rPr lang="en-US" sz="2400" b="1"/>
            <a:t>Culturally Responsive/Sustaining Practices</a:t>
          </a:r>
        </a:p>
      </dgm:t>
    </dgm:pt>
    <dgm:pt modelId="{CD4614F0-1489-D542-BC26-8372B666B54D}" type="parTrans" cxnId="{86394E4A-A57F-DC49-8ACF-B114D68C62A4}">
      <dgm:prSet/>
      <dgm:spPr/>
      <dgm:t>
        <a:bodyPr/>
        <a:lstStyle/>
        <a:p>
          <a:endParaRPr lang="en-US"/>
        </a:p>
      </dgm:t>
    </dgm:pt>
    <dgm:pt modelId="{C841D1C9-81F3-6E46-ABC6-1C28A356A3F3}" type="sibTrans" cxnId="{86394E4A-A57F-DC49-8ACF-B114D68C62A4}">
      <dgm:prSet/>
      <dgm:spPr/>
      <dgm:t>
        <a:bodyPr/>
        <a:lstStyle/>
        <a:p>
          <a:endParaRPr lang="en-US"/>
        </a:p>
      </dgm:t>
    </dgm:pt>
    <dgm:pt modelId="{8CF040BD-336B-A944-9C46-7527CA19FFE5}">
      <dgm:prSet custT="1"/>
      <dgm:spPr/>
      <dgm:t>
        <a:bodyPr/>
        <a:lstStyle/>
        <a:p>
          <a:r>
            <a:rPr lang="en-US" sz="2400" b="1"/>
            <a:t>Trauma Informed Practices</a:t>
          </a:r>
        </a:p>
      </dgm:t>
    </dgm:pt>
    <dgm:pt modelId="{BBEE1DB2-4D55-C14F-9C80-FC45BCD3AB91}" type="parTrans" cxnId="{29510D81-9CD8-E44F-9E5B-1EBDA85ECCAB}">
      <dgm:prSet/>
      <dgm:spPr/>
      <dgm:t>
        <a:bodyPr/>
        <a:lstStyle/>
        <a:p>
          <a:endParaRPr lang="en-US"/>
        </a:p>
      </dgm:t>
    </dgm:pt>
    <dgm:pt modelId="{449BD9FC-43E7-FC41-983D-C1CEE733A2E8}" type="sibTrans" cxnId="{29510D81-9CD8-E44F-9E5B-1EBDA85ECCAB}">
      <dgm:prSet/>
      <dgm:spPr/>
      <dgm:t>
        <a:bodyPr/>
        <a:lstStyle/>
        <a:p>
          <a:endParaRPr lang="en-US"/>
        </a:p>
      </dgm:t>
    </dgm:pt>
    <dgm:pt modelId="{8DD8A45C-EB52-044E-BADA-F30C1F1AB2B5}" type="pres">
      <dgm:prSet presAssocID="{4012BEE8-CD4D-2049-8931-5D943EDF0570}" presName="compositeShape" presStyleCnt="0">
        <dgm:presLayoutVars>
          <dgm:chMax val="7"/>
          <dgm:dir/>
          <dgm:resizeHandles val="exact"/>
        </dgm:presLayoutVars>
      </dgm:prSet>
      <dgm:spPr/>
    </dgm:pt>
    <dgm:pt modelId="{457B9B35-E661-814D-98A2-032865DDA79F}" type="pres">
      <dgm:prSet presAssocID="{54B32549-AA2E-9E4D-9F99-61175C9FE5C9}" presName="circ1" presStyleLbl="vennNode1" presStyleIdx="0" presStyleCnt="4"/>
      <dgm:spPr/>
    </dgm:pt>
    <dgm:pt modelId="{C17BA28C-0D83-6C4E-B1C8-C29B1C480090}" type="pres">
      <dgm:prSet presAssocID="{54B32549-AA2E-9E4D-9F99-61175C9FE5C9}" presName="circ1Tx" presStyleLbl="revTx" presStyleIdx="0" presStyleCnt="0">
        <dgm:presLayoutVars>
          <dgm:chMax val="0"/>
          <dgm:chPref val="0"/>
          <dgm:bulletEnabled val="1"/>
        </dgm:presLayoutVars>
      </dgm:prSet>
      <dgm:spPr/>
    </dgm:pt>
    <dgm:pt modelId="{C7454244-FEFC-584C-B831-8CF8D96B6729}" type="pres">
      <dgm:prSet presAssocID="{4117EC5D-A7F7-8940-BBD1-B02E1354DB5D}" presName="circ2" presStyleLbl="vennNode1" presStyleIdx="1" presStyleCnt="4"/>
      <dgm:spPr/>
    </dgm:pt>
    <dgm:pt modelId="{9E341EF1-9462-E14F-9B95-E7A4B48690C3}" type="pres">
      <dgm:prSet presAssocID="{4117EC5D-A7F7-8940-BBD1-B02E1354DB5D}" presName="circ2Tx" presStyleLbl="revTx" presStyleIdx="0" presStyleCnt="0">
        <dgm:presLayoutVars>
          <dgm:chMax val="0"/>
          <dgm:chPref val="0"/>
          <dgm:bulletEnabled val="1"/>
        </dgm:presLayoutVars>
      </dgm:prSet>
      <dgm:spPr/>
    </dgm:pt>
    <dgm:pt modelId="{9E3C8EF3-D845-2C47-BAEB-F2E3686D0A17}" type="pres">
      <dgm:prSet presAssocID="{8CF040BD-336B-A944-9C46-7527CA19FFE5}" presName="circ3" presStyleLbl="vennNode1" presStyleIdx="2" presStyleCnt="4"/>
      <dgm:spPr/>
    </dgm:pt>
    <dgm:pt modelId="{90F9EA95-BF4C-2340-95A0-77D1B026B6F5}" type="pres">
      <dgm:prSet presAssocID="{8CF040BD-336B-A944-9C46-7527CA19FFE5}" presName="circ3Tx" presStyleLbl="revTx" presStyleIdx="0" presStyleCnt="0">
        <dgm:presLayoutVars>
          <dgm:chMax val="0"/>
          <dgm:chPref val="0"/>
          <dgm:bulletEnabled val="1"/>
        </dgm:presLayoutVars>
      </dgm:prSet>
      <dgm:spPr/>
    </dgm:pt>
    <dgm:pt modelId="{FD514E8E-CB89-A64C-9F22-244905256D11}" type="pres">
      <dgm:prSet presAssocID="{734E9EBF-9D26-5644-A5C5-D6EDFAC4412C}" presName="circ4" presStyleLbl="vennNode1" presStyleIdx="3" presStyleCnt="4"/>
      <dgm:spPr/>
    </dgm:pt>
    <dgm:pt modelId="{6DA83E8D-CD08-C34C-994E-59E6C5398AD2}" type="pres">
      <dgm:prSet presAssocID="{734E9EBF-9D26-5644-A5C5-D6EDFAC4412C}" presName="circ4Tx" presStyleLbl="revTx" presStyleIdx="0" presStyleCnt="0">
        <dgm:presLayoutVars>
          <dgm:chMax val="0"/>
          <dgm:chPref val="0"/>
          <dgm:bulletEnabled val="1"/>
        </dgm:presLayoutVars>
      </dgm:prSet>
      <dgm:spPr/>
    </dgm:pt>
  </dgm:ptLst>
  <dgm:cxnLst>
    <dgm:cxn modelId="{137EF215-D187-2D4B-AF20-8DFE99AD15BD}" type="presOf" srcId="{734E9EBF-9D26-5644-A5C5-D6EDFAC4412C}" destId="{6DA83E8D-CD08-C34C-994E-59E6C5398AD2}" srcOrd="1" destOrd="0" presId="urn:microsoft.com/office/officeart/2005/8/layout/venn1"/>
    <dgm:cxn modelId="{D7752A3D-9E3D-714F-B791-F43F46E5B223}" srcId="{4012BEE8-CD4D-2049-8931-5D943EDF0570}" destId="{4117EC5D-A7F7-8940-BBD1-B02E1354DB5D}" srcOrd="1" destOrd="0" parTransId="{96F540C2-43DA-2849-81D8-EC52A495EA59}" sibTransId="{475B699B-8E61-244C-9BAD-454B1D00A751}"/>
    <dgm:cxn modelId="{B1F26546-F982-7A4A-ABFC-17B54F6F4BD0}" type="presOf" srcId="{4117EC5D-A7F7-8940-BBD1-B02E1354DB5D}" destId="{C7454244-FEFC-584C-B831-8CF8D96B6729}" srcOrd="0" destOrd="0" presId="urn:microsoft.com/office/officeart/2005/8/layout/venn1"/>
    <dgm:cxn modelId="{DD444648-9C76-4D45-99EC-5B8E3A864B7D}" type="presOf" srcId="{8CF040BD-336B-A944-9C46-7527CA19FFE5}" destId="{9E3C8EF3-D845-2C47-BAEB-F2E3686D0A17}" srcOrd="0" destOrd="0" presId="urn:microsoft.com/office/officeart/2005/8/layout/venn1"/>
    <dgm:cxn modelId="{86394E4A-A57F-DC49-8ACF-B114D68C62A4}" srcId="{4012BEE8-CD4D-2049-8931-5D943EDF0570}" destId="{734E9EBF-9D26-5644-A5C5-D6EDFAC4412C}" srcOrd="3" destOrd="0" parTransId="{CD4614F0-1489-D542-BC26-8372B666B54D}" sibTransId="{C841D1C9-81F3-6E46-ABC6-1C28A356A3F3}"/>
    <dgm:cxn modelId="{298E8D59-C3B0-1A46-B9FD-0BF8B083F168}" type="presOf" srcId="{734E9EBF-9D26-5644-A5C5-D6EDFAC4412C}" destId="{FD514E8E-CB89-A64C-9F22-244905256D11}" srcOrd="0" destOrd="0" presId="urn:microsoft.com/office/officeart/2005/8/layout/venn1"/>
    <dgm:cxn modelId="{29510D81-9CD8-E44F-9E5B-1EBDA85ECCAB}" srcId="{4012BEE8-CD4D-2049-8931-5D943EDF0570}" destId="{8CF040BD-336B-A944-9C46-7527CA19FFE5}" srcOrd="2" destOrd="0" parTransId="{BBEE1DB2-4D55-C14F-9C80-FC45BCD3AB91}" sibTransId="{449BD9FC-43E7-FC41-983D-C1CEE733A2E8}"/>
    <dgm:cxn modelId="{4CD88583-2969-B749-BE1B-50A7464B5345}" type="presOf" srcId="{8CF040BD-336B-A944-9C46-7527CA19FFE5}" destId="{90F9EA95-BF4C-2340-95A0-77D1B026B6F5}" srcOrd="1" destOrd="0" presId="urn:microsoft.com/office/officeart/2005/8/layout/venn1"/>
    <dgm:cxn modelId="{715DC192-FA81-8B4E-9F4B-929ADC96CF61}" type="presOf" srcId="{54B32549-AA2E-9E4D-9F99-61175C9FE5C9}" destId="{457B9B35-E661-814D-98A2-032865DDA79F}" srcOrd="0" destOrd="0" presId="urn:microsoft.com/office/officeart/2005/8/layout/venn1"/>
    <dgm:cxn modelId="{68CACD9E-15BD-C849-BAD2-E8528C0A5273}" type="presOf" srcId="{4012BEE8-CD4D-2049-8931-5D943EDF0570}" destId="{8DD8A45C-EB52-044E-BADA-F30C1F1AB2B5}" srcOrd="0" destOrd="0" presId="urn:microsoft.com/office/officeart/2005/8/layout/venn1"/>
    <dgm:cxn modelId="{A2B483BF-F29A-1F42-AD64-34C936618AF6}" type="presOf" srcId="{54B32549-AA2E-9E4D-9F99-61175C9FE5C9}" destId="{C17BA28C-0D83-6C4E-B1C8-C29B1C480090}" srcOrd="1" destOrd="0" presId="urn:microsoft.com/office/officeart/2005/8/layout/venn1"/>
    <dgm:cxn modelId="{600C5CCF-212B-9C46-AF5C-CF01B039418B}" srcId="{4012BEE8-CD4D-2049-8931-5D943EDF0570}" destId="{54B32549-AA2E-9E4D-9F99-61175C9FE5C9}" srcOrd="0" destOrd="0" parTransId="{FF9B088C-8061-A84D-B347-FF09EF6A84EF}" sibTransId="{78DC396A-78E9-F44A-A52A-DC6A8F4260CC}"/>
    <dgm:cxn modelId="{EFC79BE9-1736-954B-89DB-E9F105B504F4}" type="presOf" srcId="{4117EC5D-A7F7-8940-BBD1-B02E1354DB5D}" destId="{9E341EF1-9462-E14F-9B95-E7A4B48690C3}" srcOrd="1" destOrd="0" presId="urn:microsoft.com/office/officeart/2005/8/layout/venn1"/>
    <dgm:cxn modelId="{E10CA7FC-8982-3F42-AD12-5DDA75E190BB}" type="presParOf" srcId="{8DD8A45C-EB52-044E-BADA-F30C1F1AB2B5}" destId="{457B9B35-E661-814D-98A2-032865DDA79F}" srcOrd="0" destOrd="0" presId="urn:microsoft.com/office/officeart/2005/8/layout/venn1"/>
    <dgm:cxn modelId="{22E8B266-2A78-C24C-B7DC-99D278D17818}" type="presParOf" srcId="{8DD8A45C-EB52-044E-BADA-F30C1F1AB2B5}" destId="{C17BA28C-0D83-6C4E-B1C8-C29B1C480090}" srcOrd="1" destOrd="0" presId="urn:microsoft.com/office/officeart/2005/8/layout/venn1"/>
    <dgm:cxn modelId="{4B479B5B-64D5-8F4D-BABD-4058DE8CA48E}" type="presParOf" srcId="{8DD8A45C-EB52-044E-BADA-F30C1F1AB2B5}" destId="{C7454244-FEFC-584C-B831-8CF8D96B6729}" srcOrd="2" destOrd="0" presId="urn:microsoft.com/office/officeart/2005/8/layout/venn1"/>
    <dgm:cxn modelId="{6A99EACD-254D-F344-BCCE-3291304910A9}" type="presParOf" srcId="{8DD8A45C-EB52-044E-BADA-F30C1F1AB2B5}" destId="{9E341EF1-9462-E14F-9B95-E7A4B48690C3}" srcOrd="3" destOrd="0" presId="urn:microsoft.com/office/officeart/2005/8/layout/venn1"/>
    <dgm:cxn modelId="{E08B4678-9EA5-F242-93B8-5BCC65A4FE4B}" type="presParOf" srcId="{8DD8A45C-EB52-044E-BADA-F30C1F1AB2B5}" destId="{9E3C8EF3-D845-2C47-BAEB-F2E3686D0A17}" srcOrd="4" destOrd="0" presId="urn:microsoft.com/office/officeart/2005/8/layout/venn1"/>
    <dgm:cxn modelId="{AC68D22D-9E5B-3041-A307-02948D2EDFF2}" type="presParOf" srcId="{8DD8A45C-EB52-044E-BADA-F30C1F1AB2B5}" destId="{90F9EA95-BF4C-2340-95A0-77D1B026B6F5}" srcOrd="5" destOrd="0" presId="urn:microsoft.com/office/officeart/2005/8/layout/venn1"/>
    <dgm:cxn modelId="{913F3188-4E97-E247-8930-CECE2C630521}" type="presParOf" srcId="{8DD8A45C-EB52-044E-BADA-F30C1F1AB2B5}" destId="{FD514E8E-CB89-A64C-9F22-244905256D11}" srcOrd="6" destOrd="0" presId="urn:microsoft.com/office/officeart/2005/8/layout/venn1"/>
    <dgm:cxn modelId="{7726AFC2-8F12-2B4C-834B-FC5292A1FB2F}" type="presParOf" srcId="{8DD8A45C-EB52-044E-BADA-F30C1F1AB2B5}" destId="{6DA83E8D-CD08-C34C-994E-59E6C5398AD2}" srcOrd="7"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BCD80-3043-402C-BB8E-45EDECB3641D}">
      <dsp:nvSpPr>
        <dsp:cNvPr id="0" name=""/>
        <dsp:cNvSpPr/>
      </dsp:nvSpPr>
      <dsp:spPr>
        <a:xfrm>
          <a:off x="1287139" y="0"/>
          <a:ext cx="14587580" cy="7475923"/>
        </a:xfrm>
        <a:prstGeom prst="rightArrow">
          <a:avLst/>
        </a:prstGeom>
        <a:solidFill>
          <a:schemeClr val="accent1">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D836428-770B-4EB5-9F0C-60FB3BB794A2}">
      <dsp:nvSpPr>
        <dsp:cNvPr id="0" name=""/>
        <dsp:cNvSpPr/>
      </dsp:nvSpPr>
      <dsp:spPr>
        <a:xfrm>
          <a:off x="378767" y="2242776"/>
          <a:ext cx="5148557" cy="2990369"/>
        </a:xfrm>
        <a:prstGeom prst="round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latin typeface="Calibri"/>
            </a:rPr>
            <a:t>Supportive Environment</a:t>
          </a:r>
        </a:p>
        <a:p>
          <a:pPr marL="228600" lvl="1" indent="-228600" algn="l" defTabSz="1200150">
            <a:lnSpc>
              <a:spcPct val="90000"/>
            </a:lnSpc>
            <a:spcBef>
              <a:spcPct val="0"/>
            </a:spcBef>
            <a:spcAft>
              <a:spcPct val="15000"/>
            </a:spcAft>
            <a:buChar char="•"/>
          </a:pPr>
          <a:r>
            <a:rPr lang="en-US" sz="2700" kern="1200">
              <a:latin typeface="Calibri"/>
            </a:rPr>
            <a:t>Community Building</a:t>
          </a:r>
        </a:p>
        <a:p>
          <a:pPr marL="228600" lvl="1" indent="-228600" algn="l" defTabSz="1200150">
            <a:lnSpc>
              <a:spcPct val="90000"/>
            </a:lnSpc>
            <a:spcBef>
              <a:spcPct val="0"/>
            </a:spcBef>
            <a:spcAft>
              <a:spcPct val="15000"/>
            </a:spcAft>
            <a:buChar char="•"/>
          </a:pPr>
          <a:r>
            <a:rPr lang="en-US" sz="2700" kern="1200">
              <a:latin typeface="Calibri"/>
            </a:rPr>
            <a:t>Belonging and Emotional Safety</a:t>
          </a:r>
        </a:p>
        <a:p>
          <a:pPr marL="228600" lvl="1" indent="-228600" algn="l" defTabSz="1200150">
            <a:lnSpc>
              <a:spcPct val="90000"/>
            </a:lnSpc>
            <a:spcBef>
              <a:spcPct val="0"/>
            </a:spcBef>
            <a:spcAft>
              <a:spcPct val="15000"/>
            </a:spcAft>
            <a:buChar char="•"/>
          </a:pPr>
          <a:r>
            <a:rPr lang="en-US" sz="2700" kern="1200">
              <a:latin typeface="Calibri"/>
            </a:rPr>
            <a:t>Student-centered discipline</a:t>
          </a:r>
        </a:p>
      </dsp:txBody>
      <dsp:txXfrm>
        <a:off x="524745" y="2388754"/>
        <a:ext cx="4856601" cy="2698413"/>
      </dsp:txXfrm>
    </dsp:sp>
    <dsp:sp modelId="{91117D38-2E40-48B7-A5C2-2114C0F25CB5}">
      <dsp:nvSpPr>
        <dsp:cNvPr id="0" name=""/>
        <dsp:cNvSpPr/>
      </dsp:nvSpPr>
      <dsp:spPr>
        <a:xfrm>
          <a:off x="6006650" y="2242776"/>
          <a:ext cx="5148557" cy="2990369"/>
        </a:xfrm>
        <a:prstGeom prst="roundRect">
          <a:avLst/>
        </a:prstGeom>
        <a:solidFill>
          <a:schemeClr val="accent1">
            <a:shade val="80000"/>
            <a:hueOff val="153123"/>
            <a:satOff val="-2196"/>
            <a:lumOff val="128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latin typeface="Calibri"/>
            </a:rPr>
            <a:t>Explicit Instruction</a:t>
          </a:r>
        </a:p>
        <a:p>
          <a:pPr marL="228600" lvl="1" indent="-228600" algn="l" defTabSz="1200150">
            <a:lnSpc>
              <a:spcPct val="90000"/>
            </a:lnSpc>
            <a:spcBef>
              <a:spcPct val="0"/>
            </a:spcBef>
            <a:spcAft>
              <a:spcPct val="15000"/>
            </a:spcAft>
            <a:buChar char="•"/>
          </a:pPr>
          <a:r>
            <a:rPr lang="en-US" sz="2700" kern="1200">
              <a:latin typeface="Calibri"/>
            </a:rPr>
            <a:t>Sequenced activities</a:t>
          </a:r>
        </a:p>
        <a:p>
          <a:pPr marL="228600" lvl="1" indent="-228600" algn="l" defTabSz="1200150">
            <a:lnSpc>
              <a:spcPct val="90000"/>
            </a:lnSpc>
            <a:spcBef>
              <a:spcPct val="0"/>
            </a:spcBef>
            <a:spcAft>
              <a:spcPct val="15000"/>
            </a:spcAft>
            <a:buChar char="•"/>
          </a:pPr>
          <a:r>
            <a:rPr lang="en-US" sz="2700" kern="1200">
              <a:latin typeface="Calibri"/>
            </a:rPr>
            <a:t>Active learning</a:t>
          </a:r>
        </a:p>
        <a:p>
          <a:pPr marL="228600" lvl="1" indent="-228600" algn="l" defTabSz="1200150">
            <a:lnSpc>
              <a:spcPct val="90000"/>
            </a:lnSpc>
            <a:spcBef>
              <a:spcPct val="0"/>
            </a:spcBef>
            <a:spcAft>
              <a:spcPct val="15000"/>
            </a:spcAft>
            <a:buChar char="•"/>
          </a:pPr>
          <a:r>
            <a:rPr lang="en-US" sz="2700" kern="1200">
              <a:latin typeface="Calibri"/>
            </a:rPr>
            <a:t>Focused on SEL skills</a:t>
          </a:r>
        </a:p>
        <a:p>
          <a:pPr marL="228600" lvl="1" indent="-228600" algn="l" defTabSz="1200150">
            <a:lnSpc>
              <a:spcPct val="90000"/>
            </a:lnSpc>
            <a:spcBef>
              <a:spcPct val="0"/>
            </a:spcBef>
            <a:spcAft>
              <a:spcPct val="15000"/>
            </a:spcAft>
            <a:buChar char="•"/>
          </a:pPr>
          <a:r>
            <a:rPr lang="en-US" sz="2700" kern="1200">
              <a:latin typeface="Calibri"/>
            </a:rPr>
            <a:t>Explicit SEL objectives</a:t>
          </a:r>
        </a:p>
      </dsp:txBody>
      <dsp:txXfrm>
        <a:off x="6152628" y="2388754"/>
        <a:ext cx="4856601" cy="2698413"/>
      </dsp:txXfrm>
    </dsp:sp>
    <dsp:sp modelId="{337ECD7E-264E-481B-9EFC-8DAEC27475E5}">
      <dsp:nvSpPr>
        <dsp:cNvPr id="0" name=""/>
        <dsp:cNvSpPr/>
      </dsp:nvSpPr>
      <dsp:spPr>
        <a:xfrm>
          <a:off x="11634533" y="2242776"/>
          <a:ext cx="5148557" cy="2990369"/>
        </a:xfrm>
        <a:prstGeom prst="roundRect">
          <a:avLst/>
        </a:prstGeom>
        <a:solidFill>
          <a:schemeClr val="accent1">
            <a:shade val="80000"/>
            <a:hueOff val="306246"/>
            <a:satOff val="-4392"/>
            <a:lumOff val="256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latin typeface="Calibri"/>
            </a:rPr>
            <a:t>Integration of SEL in Instruction</a:t>
          </a:r>
        </a:p>
        <a:p>
          <a:pPr marL="228600" lvl="1" indent="-228600" algn="l" defTabSz="1200150">
            <a:lnSpc>
              <a:spcPct val="90000"/>
            </a:lnSpc>
            <a:spcBef>
              <a:spcPct val="0"/>
            </a:spcBef>
            <a:spcAft>
              <a:spcPct val="15000"/>
            </a:spcAft>
            <a:buChar char="•"/>
          </a:pPr>
          <a:r>
            <a:rPr lang="en-US" sz="2700" kern="1200">
              <a:latin typeface="Calibri"/>
            </a:rPr>
            <a:t>Fostering an academic mindset</a:t>
          </a:r>
        </a:p>
        <a:p>
          <a:pPr marL="228600" lvl="1" indent="-228600" algn="l" defTabSz="1200150">
            <a:lnSpc>
              <a:spcPct val="90000"/>
            </a:lnSpc>
            <a:spcBef>
              <a:spcPct val="0"/>
            </a:spcBef>
            <a:spcAft>
              <a:spcPct val="15000"/>
            </a:spcAft>
            <a:buChar char="•"/>
          </a:pPr>
          <a:r>
            <a:rPr lang="en-US" sz="2700" kern="1200">
              <a:latin typeface="Calibri"/>
            </a:rPr>
            <a:t>Aligning SEL and academic objectives</a:t>
          </a:r>
        </a:p>
      </dsp:txBody>
      <dsp:txXfrm>
        <a:off x="11780511" y="2388754"/>
        <a:ext cx="4856601" cy="2698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7AF8-46D9-4101-B2DB-490A45761B32}">
      <dsp:nvSpPr>
        <dsp:cNvPr id="0" name=""/>
        <dsp:cNvSpPr/>
      </dsp:nvSpPr>
      <dsp:spPr>
        <a:xfrm>
          <a:off x="0" y="0"/>
          <a:ext cx="13712573" cy="1613725"/>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Integration of SEL into academics</a:t>
          </a:r>
        </a:p>
      </dsp:txBody>
      <dsp:txXfrm>
        <a:off x="0" y="0"/>
        <a:ext cx="13712573" cy="1613725"/>
      </dsp:txXfrm>
    </dsp:sp>
    <dsp:sp modelId="{F96716A8-250F-4219-AFBA-3F166F8148DC}">
      <dsp:nvSpPr>
        <dsp:cNvPr id="0" name=""/>
        <dsp:cNvSpPr/>
      </dsp:nvSpPr>
      <dsp:spPr>
        <a:xfrm>
          <a:off x="6695" y="1613725"/>
          <a:ext cx="4566393" cy="3388824"/>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Taking a student-centered approach in planning learning experiences</a:t>
          </a:r>
        </a:p>
      </dsp:txBody>
      <dsp:txXfrm>
        <a:off x="6695" y="1613725"/>
        <a:ext cx="4566393" cy="3388824"/>
      </dsp:txXfrm>
    </dsp:sp>
    <dsp:sp modelId="{91948201-1DF8-439E-A7B6-B37608EFC641}">
      <dsp:nvSpPr>
        <dsp:cNvPr id="0" name=""/>
        <dsp:cNvSpPr/>
      </dsp:nvSpPr>
      <dsp:spPr>
        <a:xfrm>
          <a:off x="4573089" y="1613725"/>
          <a:ext cx="4566393" cy="3388824"/>
        </a:xfrm>
        <a:prstGeom prst="rect">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Aligning SEL and academic objectives so SEL can be embed in the context of lessons</a:t>
          </a:r>
        </a:p>
      </dsp:txBody>
      <dsp:txXfrm>
        <a:off x="4573089" y="1613725"/>
        <a:ext cx="4566393" cy="3388824"/>
      </dsp:txXfrm>
    </dsp:sp>
    <dsp:sp modelId="{E633C982-757C-4E29-8660-BF2ECE371BC4}">
      <dsp:nvSpPr>
        <dsp:cNvPr id="0" name=""/>
        <dsp:cNvSpPr/>
      </dsp:nvSpPr>
      <dsp:spPr>
        <a:xfrm>
          <a:off x="9139483" y="1613725"/>
          <a:ext cx="4566393" cy="3388824"/>
        </a:xfrm>
        <a:prstGeom prst="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Using interactive pedagogy to foster collaboration and personal reflection</a:t>
          </a:r>
        </a:p>
      </dsp:txBody>
      <dsp:txXfrm>
        <a:off x="9139483" y="1613725"/>
        <a:ext cx="4566393" cy="3388824"/>
      </dsp:txXfrm>
    </dsp:sp>
    <dsp:sp modelId="{AAC827AC-9F98-4773-8DE8-89200100904D}">
      <dsp:nvSpPr>
        <dsp:cNvPr id="0" name=""/>
        <dsp:cNvSpPr/>
      </dsp:nvSpPr>
      <dsp:spPr>
        <a:xfrm>
          <a:off x="0" y="5002549"/>
          <a:ext cx="13712573" cy="376536"/>
        </a:xfrm>
        <a:prstGeom prst="rect">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B9B35-E661-814D-98A2-032865DDA79F}">
      <dsp:nvSpPr>
        <dsp:cNvPr id="0" name=""/>
        <dsp:cNvSpPr/>
      </dsp:nvSpPr>
      <dsp:spPr>
        <a:xfrm>
          <a:off x="3982719" y="81279"/>
          <a:ext cx="4226560" cy="422656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a:t>Social Emotional Learning</a:t>
          </a:r>
        </a:p>
      </dsp:txBody>
      <dsp:txXfrm>
        <a:off x="4470400" y="650239"/>
        <a:ext cx="3251200" cy="1341120"/>
      </dsp:txXfrm>
    </dsp:sp>
    <dsp:sp modelId="{C7454244-FEFC-584C-B831-8CF8D96B6729}">
      <dsp:nvSpPr>
        <dsp:cNvPr id="0" name=""/>
        <dsp:cNvSpPr/>
      </dsp:nvSpPr>
      <dsp:spPr>
        <a:xfrm>
          <a:off x="5852160" y="1950719"/>
          <a:ext cx="4226560" cy="4226560"/>
        </a:xfrm>
        <a:prstGeom prst="ellipse">
          <a:avLst/>
        </a:prstGeom>
        <a:solidFill>
          <a:schemeClr val="accent4">
            <a:alpha val="50000"/>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a:t>Universal Design for Learning</a:t>
          </a:r>
        </a:p>
      </dsp:txBody>
      <dsp:txXfrm>
        <a:off x="8128000" y="2438400"/>
        <a:ext cx="1625600" cy="3251200"/>
      </dsp:txXfrm>
    </dsp:sp>
    <dsp:sp modelId="{9E3C8EF3-D845-2C47-BAEB-F2E3686D0A17}">
      <dsp:nvSpPr>
        <dsp:cNvPr id="0" name=""/>
        <dsp:cNvSpPr/>
      </dsp:nvSpPr>
      <dsp:spPr>
        <a:xfrm>
          <a:off x="3982719" y="3820160"/>
          <a:ext cx="4226560" cy="4226560"/>
        </a:xfrm>
        <a:prstGeom prst="ellipse">
          <a:avLst/>
        </a:prstGeom>
        <a:solidFill>
          <a:schemeClr val="accent4">
            <a:alpha val="50000"/>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a:t>Trauma Informed Practices</a:t>
          </a:r>
        </a:p>
      </dsp:txBody>
      <dsp:txXfrm>
        <a:off x="4470400" y="6136640"/>
        <a:ext cx="3251200" cy="1341120"/>
      </dsp:txXfrm>
    </dsp:sp>
    <dsp:sp modelId="{FD514E8E-CB89-A64C-9F22-244905256D11}">
      <dsp:nvSpPr>
        <dsp:cNvPr id="0" name=""/>
        <dsp:cNvSpPr/>
      </dsp:nvSpPr>
      <dsp:spPr>
        <a:xfrm>
          <a:off x="2113280" y="1950719"/>
          <a:ext cx="4226560" cy="4226560"/>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a:t>Culturally Responsive/Sustaining Practices</a:t>
          </a:r>
        </a:p>
      </dsp:txBody>
      <dsp:txXfrm>
        <a:off x="2438400" y="2438400"/>
        <a:ext cx="1625600" cy="32512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929D6-D93A-4149-B329-475AA18DCC9D}"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A72CA-7471-48E1-BD80-8076385CACD3}" type="slidenum">
              <a:rPr lang="en-US" smtClean="0"/>
              <a:t>‹#›</a:t>
            </a:fld>
            <a:endParaRPr lang="en-US"/>
          </a:p>
        </p:txBody>
      </p:sp>
    </p:spTree>
    <p:extLst>
      <p:ext uri="{BB962C8B-B14F-4D97-AF65-F5344CB8AC3E}">
        <p14:creationId xmlns:p14="http://schemas.microsoft.com/office/powerpoint/2010/main" val="286592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hoolguide.casel.org/focus-area-3/classroom/explicit-sel-instruc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Katie</a:t>
            </a:r>
          </a:p>
        </p:txBody>
      </p:sp>
      <p:sp>
        <p:nvSpPr>
          <p:cNvPr id="4" name="Slide Number Placeholder 3"/>
          <p:cNvSpPr>
            <a:spLocks noGrp="1"/>
          </p:cNvSpPr>
          <p:nvPr>
            <p:ph type="sldNum" sz="quarter" idx="5"/>
          </p:nvPr>
        </p:nvSpPr>
        <p:spPr/>
        <p:txBody>
          <a:bodyPr/>
          <a:lstStyle/>
          <a:p>
            <a:fld id="{06AA72CA-7471-48E1-BD80-8076385CACD3}" type="slidenum">
              <a:rPr lang="en-US" smtClean="0"/>
              <a:t>1</a:t>
            </a:fld>
            <a:endParaRPr lang="en-US"/>
          </a:p>
        </p:txBody>
      </p:sp>
    </p:spTree>
    <p:extLst>
      <p:ext uri="{BB962C8B-B14F-4D97-AF65-F5344CB8AC3E}">
        <p14:creationId xmlns:p14="http://schemas.microsoft.com/office/powerpoint/2010/main" val="3095763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5C65D-505F-D72D-C218-4F25C63B6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BA76D-6045-387A-A79D-187148311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39209-EC16-CE2F-9116-0158338448E6}"/>
              </a:ext>
            </a:extLst>
          </p:cNvPr>
          <p:cNvSpPr>
            <a:spLocks noGrp="1"/>
          </p:cNvSpPr>
          <p:nvPr>
            <p:ph type="body" idx="1"/>
          </p:nvPr>
        </p:nvSpPr>
        <p:spPr/>
        <p:txBody>
          <a:bodyPr/>
          <a:lstStyle/>
          <a:p>
            <a:r>
              <a:rPr lang="en-US">
                <a:latin typeface="Calibri"/>
                <a:ea typeface="Calibri"/>
                <a:cs typeface="Calibri"/>
              </a:rPr>
              <a:t>Elisa</a:t>
            </a:r>
          </a:p>
        </p:txBody>
      </p:sp>
      <p:sp>
        <p:nvSpPr>
          <p:cNvPr id="4" name="Slide Number Placeholder 3">
            <a:extLst>
              <a:ext uri="{FF2B5EF4-FFF2-40B4-BE49-F238E27FC236}">
                <a16:creationId xmlns:a16="http://schemas.microsoft.com/office/drawing/2014/main" id="{2CB27D27-DFAB-0BEA-F84D-8F28FA7805A5}"/>
              </a:ext>
            </a:extLst>
          </p:cNvPr>
          <p:cNvSpPr>
            <a:spLocks noGrp="1"/>
          </p:cNvSpPr>
          <p:nvPr>
            <p:ph type="sldNum" sz="quarter" idx="5"/>
          </p:nvPr>
        </p:nvSpPr>
        <p:spPr/>
        <p:txBody>
          <a:bodyPr/>
          <a:lstStyle/>
          <a:p>
            <a:fld id="{06AA72CA-7471-48E1-BD80-8076385CACD3}" type="slidenum">
              <a:rPr lang="en-US" smtClean="0"/>
              <a:t>10</a:t>
            </a:fld>
            <a:endParaRPr lang="en-US"/>
          </a:p>
        </p:txBody>
      </p:sp>
    </p:spTree>
    <p:extLst>
      <p:ext uri="{BB962C8B-B14F-4D97-AF65-F5344CB8AC3E}">
        <p14:creationId xmlns:p14="http://schemas.microsoft.com/office/powerpoint/2010/main" val="13472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3963-340C-C2DE-9F7E-91AAF96FA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EE64B-7116-973B-04BC-15F07E23D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2013E-4AD1-4EB2-4038-98145E5E0798}"/>
              </a:ext>
            </a:extLst>
          </p:cNvPr>
          <p:cNvSpPr>
            <a:spLocks noGrp="1"/>
          </p:cNvSpPr>
          <p:nvPr>
            <p:ph type="body" idx="1"/>
          </p:nvPr>
        </p:nvSpPr>
        <p:spPr/>
        <p:txBody>
          <a:bodyPr/>
          <a:lstStyle/>
          <a:p>
            <a:r>
              <a:rPr lang="en-US">
                <a:latin typeface="Calibri"/>
                <a:ea typeface="Calibri"/>
                <a:cs typeface="Calibri"/>
              </a:rPr>
              <a:t>Elisa</a:t>
            </a:r>
          </a:p>
        </p:txBody>
      </p:sp>
      <p:sp>
        <p:nvSpPr>
          <p:cNvPr id="4" name="Slide Number Placeholder 3">
            <a:extLst>
              <a:ext uri="{FF2B5EF4-FFF2-40B4-BE49-F238E27FC236}">
                <a16:creationId xmlns:a16="http://schemas.microsoft.com/office/drawing/2014/main" id="{994ED9E7-F933-B8B1-EEC6-D7CB09C0B6FD}"/>
              </a:ext>
            </a:extLst>
          </p:cNvPr>
          <p:cNvSpPr>
            <a:spLocks noGrp="1"/>
          </p:cNvSpPr>
          <p:nvPr>
            <p:ph type="sldNum" sz="quarter" idx="5"/>
          </p:nvPr>
        </p:nvSpPr>
        <p:spPr/>
        <p:txBody>
          <a:bodyPr/>
          <a:lstStyle/>
          <a:p>
            <a:fld id="{06AA72CA-7471-48E1-BD80-8076385CACD3}" type="slidenum">
              <a:rPr lang="en-US" smtClean="0"/>
              <a:t>11</a:t>
            </a:fld>
            <a:endParaRPr lang="en-US"/>
          </a:p>
        </p:txBody>
      </p:sp>
    </p:spTree>
    <p:extLst>
      <p:ext uri="{BB962C8B-B14F-4D97-AF65-F5344CB8AC3E}">
        <p14:creationId xmlns:p14="http://schemas.microsoft.com/office/powerpoint/2010/main" val="363385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367A9-2790-F7A7-9151-AB94374D8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E9F80-5971-5E0D-6E17-0E091067E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F19B2-CD12-D2E2-9EAD-ADEBF840D2E5}"/>
              </a:ext>
            </a:extLst>
          </p:cNvPr>
          <p:cNvSpPr>
            <a:spLocks noGrp="1"/>
          </p:cNvSpPr>
          <p:nvPr>
            <p:ph type="body" idx="1"/>
          </p:nvPr>
        </p:nvSpPr>
        <p:spPr/>
        <p:txBody>
          <a:bodyPr/>
          <a:lstStyle/>
          <a:p>
            <a:r>
              <a:rPr lang="en-US">
                <a:latin typeface="Calibri"/>
                <a:ea typeface="Calibri"/>
                <a:cs typeface="Calibri"/>
              </a:rPr>
              <a:t>Elisa</a:t>
            </a:r>
          </a:p>
          <a:p>
            <a:r>
              <a:rPr lang="en-US">
                <a:latin typeface="Calibri"/>
                <a:ea typeface="Calibri"/>
                <a:cs typeface="Calibri"/>
              </a:rPr>
              <a:t>Image: https://</a:t>
            </a:r>
            <a:r>
              <a:rPr lang="en-US" err="1">
                <a:latin typeface="Calibri"/>
                <a:ea typeface="Calibri"/>
                <a:cs typeface="Calibri"/>
              </a:rPr>
              <a:t>www.freepik.com</a:t>
            </a:r>
            <a:r>
              <a:rPr lang="en-US">
                <a:latin typeface="Calibri"/>
                <a:ea typeface="Calibri"/>
                <a:cs typeface="Calibri"/>
              </a:rPr>
              <a:t>/premium-vector/girl-flat-multitasking-time-management_89878901.htm#fromView=</a:t>
            </a:r>
            <a:r>
              <a:rPr lang="en-US" err="1">
                <a:latin typeface="Calibri"/>
                <a:ea typeface="Calibri"/>
                <a:cs typeface="Calibri"/>
              </a:rPr>
              <a:t>keyword&amp;page</a:t>
            </a:r>
            <a:r>
              <a:rPr lang="en-US">
                <a:latin typeface="Calibri"/>
                <a:ea typeface="Calibri"/>
                <a:cs typeface="Calibri"/>
              </a:rPr>
              <a:t>=1&amp;position=7&amp;uuid=6247d597-79fe-4897-8861-53f082f6345d&amp;query=</a:t>
            </a:r>
            <a:r>
              <a:rPr lang="en-US" err="1">
                <a:latin typeface="Calibri"/>
                <a:ea typeface="Calibri"/>
                <a:cs typeface="Calibri"/>
              </a:rPr>
              <a:t>Multitasking+Woman</a:t>
            </a:r>
            <a:r>
              <a:rPr lang="en-US">
                <a:latin typeface="Calibri"/>
                <a:ea typeface="Calibri"/>
                <a:cs typeface="Calibri"/>
              </a:rPr>
              <a:t> </a:t>
            </a:r>
          </a:p>
          <a:p>
            <a:endParaRPr lang="en-US">
              <a:latin typeface="Calibri"/>
              <a:ea typeface="Calibri"/>
              <a:cs typeface="Calibri"/>
            </a:endParaRPr>
          </a:p>
          <a:p>
            <a:r>
              <a:rPr lang="en-US">
                <a:latin typeface="Calibri"/>
                <a:ea typeface="Calibri"/>
                <a:cs typeface="Calibri"/>
              </a:rPr>
              <a:t>Highlight existing practices that support SEL (e.g., building relationships, improving access through UDL/engagement/choice). </a:t>
            </a:r>
          </a:p>
        </p:txBody>
      </p:sp>
      <p:sp>
        <p:nvSpPr>
          <p:cNvPr id="4" name="Slide Number Placeholder 3">
            <a:extLst>
              <a:ext uri="{FF2B5EF4-FFF2-40B4-BE49-F238E27FC236}">
                <a16:creationId xmlns:a16="http://schemas.microsoft.com/office/drawing/2014/main" id="{3D0EF5FC-4EA2-BD63-A9D4-499068B7282A}"/>
              </a:ext>
            </a:extLst>
          </p:cNvPr>
          <p:cNvSpPr>
            <a:spLocks noGrp="1"/>
          </p:cNvSpPr>
          <p:nvPr>
            <p:ph type="sldNum" sz="quarter" idx="5"/>
          </p:nvPr>
        </p:nvSpPr>
        <p:spPr/>
        <p:txBody>
          <a:bodyPr/>
          <a:lstStyle/>
          <a:p>
            <a:fld id="{06AA72CA-7471-48E1-BD80-8076385CACD3}" type="slidenum">
              <a:rPr lang="en-US" smtClean="0"/>
              <a:t>12</a:t>
            </a:fld>
            <a:endParaRPr lang="en-US"/>
          </a:p>
        </p:txBody>
      </p:sp>
    </p:spTree>
    <p:extLst>
      <p:ext uri="{BB962C8B-B14F-4D97-AF65-F5344CB8AC3E}">
        <p14:creationId xmlns:p14="http://schemas.microsoft.com/office/powerpoint/2010/main" val="2106052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C2893-E157-3206-1444-464AB3699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52D73-DFB3-079C-F3E2-82A34BC4AD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C4BFB-8488-BD42-C2CA-2C615D26DE9A}"/>
              </a:ext>
            </a:extLst>
          </p:cNvPr>
          <p:cNvSpPr>
            <a:spLocks noGrp="1"/>
          </p:cNvSpPr>
          <p:nvPr>
            <p:ph type="body" idx="1"/>
          </p:nvPr>
        </p:nvSpPr>
        <p:spPr/>
        <p:txBody>
          <a:bodyPr/>
          <a:lstStyle/>
          <a:p>
            <a:r>
              <a:rPr lang="en-US">
                <a:latin typeface="Calibri"/>
                <a:ea typeface="Calibri"/>
                <a:cs typeface="Calibri"/>
              </a:rPr>
              <a:t>Elisa</a:t>
            </a:r>
          </a:p>
          <a:p>
            <a:r>
              <a:rPr lang="en-US">
                <a:latin typeface="Calibri"/>
                <a:ea typeface="Calibri"/>
                <a:cs typeface="Calibri"/>
              </a:rPr>
              <a:t>https://</a:t>
            </a:r>
            <a:r>
              <a:rPr lang="en-US" err="1">
                <a:latin typeface="Calibri"/>
                <a:ea typeface="Calibri"/>
                <a:cs typeface="Calibri"/>
              </a:rPr>
              <a:t>schoolguide.casel.org</a:t>
            </a:r>
            <a:r>
              <a:rPr lang="en-US">
                <a:latin typeface="Calibri"/>
                <a:ea typeface="Calibri"/>
                <a:cs typeface="Calibri"/>
              </a:rPr>
              <a:t>/uploads/sites/2/2018/12/SEL-Integrated-Lesson-Planning-Checklist-10.07.24.pdf </a:t>
            </a:r>
          </a:p>
          <a:p>
            <a:endParaRPr lang="en-US">
              <a:latin typeface="Calibri"/>
              <a:ea typeface="Calibri"/>
              <a:cs typeface="Calibri"/>
            </a:endParaRP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85E2DA4D-5BC7-4AFD-9CC8-E2B1D1CBBCDD}"/>
              </a:ext>
            </a:extLst>
          </p:cNvPr>
          <p:cNvSpPr>
            <a:spLocks noGrp="1"/>
          </p:cNvSpPr>
          <p:nvPr>
            <p:ph type="sldNum" sz="quarter" idx="5"/>
          </p:nvPr>
        </p:nvSpPr>
        <p:spPr/>
        <p:txBody>
          <a:bodyPr/>
          <a:lstStyle/>
          <a:p>
            <a:fld id="{06AA72CA-7471-48E1-BD80-8076385CACD3}" type="slidenum">
              <a:rPr lang="en-US" smtClean="0"/>
              <a:t>13</a:t>
            </a:fld>
            <a:endParaRPr lang="en-US"/>
          </a:p>
        </p:txBody>
      </p:sp>
    </p:spTree>
    <p:extLst>
      <p:ext uri="{BB962C8B-B14F-4D97-AF65-F5344CB8AC3E}">
        <p14:creationId xmlns:p14="http://schemas.microsoft.com/office/powerpoint/2010/main" val="3388405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Katie</a:t>
            </a:r>
          </a:p>
          <a:p>
            <a:endParaRPr lang="en-US">
              <a:latin typeface="Calibri"/>
              <a:ea typeface="Calibri"/>
              <a:cs typeface="Calibri"/>
            </a:endParaRPr>
          </a:p>
          <a:p>
            <a:r>
              <a:rPr lang="en-US"/>
              <a:t>Consider including Explicit SEL Instruction (if time; otherwise, provide as resource; </a:t>
            </a:r>
            <a:r>
              <a:rPr lang="en-US">
                <a:hlinkClick r:id="rId3"/>
              </a:rPr>
              <a:t>https://schoolguide.casel.org/focus-area-3/classroom/explicit-sel-instruction/</a:t>
            </a:r>
            <a:r>
              <a:rPr lang="en-US"/>
              <a:t>)</a:t>
            </a:r>
          </a:p>
        </p:txBody>
      </p:sp>
      <p:sp>
        <p:nvSpPr>
          <p:cNvPr id="4" name="Slide Number Placeholder 3"/>
          <p:cNvSpPr>
            <a:spLocks noGrp="1"/>
          </p:cNvSpPr>
          <p:nvPr>
            <p:ph type="sldNum" sz="quarter" idx="5"/>
          </p:nvPr>
        </p:nvSpPr>
        <p:spPr/>
        <p:txBody>
          <a:bodyPr/>
          <a:lstStyle/>
          <a:p>
            <a:fld id="{06AA72CA-7471-48E1-BD80-8076385CACD3}" type="slidenum">
              <a:rPr lang="en-US" smtClean="0"/>
              <a:t>14</a:t>
            </a:fld>
            <a:endParaRPr lang="en-US"/>
          </a:p>
        </p:txBody>
      </p:sp>
    </p:spTree>
    <p:extLst>
      <p:ext uri="{BB962C8B-B14F-4D97-AF65-F5344CB8AC3E}">
        <p14:creationId xmlns:p14="http://schemas.microsoft.com/office/powerpoint/2010/main" val="2675947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Katie</a:t>
            </a:r>
          </a:p>
        </p:txBody>
      </p:sp>
      <p:sp>
        <p:nvSpPr>
          <p:cNvPr id="4" name="Slide Number Placeholder 3"/>
          <p:cNvSpPr>
            <a:spLocks noGrp="1"/>
          </p:cNvSpPr>
          <p:nvPr>
            <p:ph type="sldNum" sz="quarter" idx="5"/>
          </p:nvPr>
        </p:nvSpPr>
        <p:spPr/>
        <p:txBody>
          <a:bodyPr/>
          <a:lstStyle/>
          <a:p>
            <a:fld id="{06AA72CA-7471-48E1-BD80-8076385CACD3}" type="slidenum">
              <a:rPr lang="en-US" smtClean="0"/>
              <a:t>15</a:t>
            </a:fld>
            <a:endParaRPr lang="en-US"/>
          </a:p>
        </p:txBody>
      </p:sp>
    </p:spTree>
    <p:extLst>
      <p:ext uri="{BB962C8B-B14F-4D97-AF65-F5344CB8AC3E}">
        <p14:creationId xmlns:p14="http://schemas.microsoft.com/office/powerpoint/2010/main" val="1336077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9A92E-27A4-C067-C9F2-F7D037F3D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5A133-1CDC-F778-424B-3E867E3F9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983D1-919F-654D-1717-72F75061AE4A}"/>
              </a:ext>
            </a:extLst>
          </p:cNvPr>
          <p:cNvSpPr>
            <a:spLocks noGrp="1"/>
          </p:cNvSpPr>
          <p:nvPr>
            <p:ph type="body" idx="1"/>
          </p:nvPr>
        </p:nvSpPr>
        <p:spPr/>
        <p:txBody>
          <a:bodyPr/>
          <a:lstStyle/>
          <a:p>
            <a:r>
              <a:rPr lang="en-US">
                <a:latin typeface="Calibri"/>
                <a:ea typeface="Calibri"/>
                <a:cs typeface="Calibri"/>
              </a:rPr>
              <a:t>Katie</a:t>
            </a:r>
          </a:p>
        </p:txBody>
      </p:sp>
      <p:sp>
        <p:nvSpPr>
          <p:cNvPr id="4" name="Slide Number Placeholder 3">
            <a:extLst>
              <a:ext uri="{FF2B5EF4-FFF2-40B4-BE49-F238E27FC236}">
                <a16:creationId xmlns:a16="http://schemas.microsoft.com/office/drawing/2014/main" id="{5CCD6EA6-405D-BB32-0CC5-7684570349AC}"/>
              </a:ext>
            </a:extLst>
          </p:cNvPr>
          <p:cNvSpPr>
            <a:spLocks noGrp="1"/>
          </p:cNvSpPr>
          <p:nvPr>
            <p:ph type="sldNum" sz="quarter" idx="5"/>
          </p:nvPr>
        </p:nvSpPr>
        <p:spPr/>
        <p:txBody>
          <a:bodyPr/>
          <a:lstStyle/>
          <a:p>
            <a:fld id="{06AA72CA-7471-48E1-BD80-8076385CACD3}" type="slidenum">
              <a:rPr lang="en-US" smtClean="0"/>
              <a:t>16</a:t>
            </a:fld>
            <a:endParaRPr lang="en-US"/>
          </a:p>
        </p:txBody>
      </p:sp>
    </p:spTree>
    <p:extLst>
      <p:ext uri="{BB962C8B-B14F-4D97-AF65-F5344CB8AC3E}">
        <p14:creationId xmlns:p14="http://schemas.microsoft.com/office/powerpoint/2010/main" val="864992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Julie – update</a:t>
            </a:r>
          </a:p>
          <a:p>
            <a:r>
              <a:rPr lang="en-US">
                <a:latin typeface="Calibri"/>
                <a:ea typeface="Calibri"/>
                <a:cs typeface="Calibri"/>
              </a:rPr>
              <a:t>Katie - transition</a:t>
            </a:r>
          </a:p>
        </p:txBody>
      </p:sp>
      <p:sp>
        <p:nvSpPr>
          <p:cNvPr id="4" name="Slide Number Placeholder 3"/>
          <p:cNvSpPr>
            <a:spLocks noGrp="1"/>
          </p:cNvSpPr>
          <p:nvPr>
            <p:ph type="sldNum" sz="quarter" idx="5"/>
          </p:nvPr>
        </p:nvSpPr>
        <p:spPr/>
        <p:txBody>
          <a:bodyPr/>
          <a:lstStyle/>
          <a:p>
            <a:fld id="{06AA72CA-7471-48E1-BD80-8076385CACD3}" type="slidenum">
              <a:rPr lang="en-US" smtClean="0"/>
              <a:t>21</a:t>
            </a:fld>
            <a:endParaRPr lang="en-US"/>
          </a:p>
        </p:txBody>
      </p:sp>
    </p:spTree>
    <p:extLst>
      <p:ext uri="{BB962C8B-B14F-4D97-AF65-F5344CB8AC3E}">
        <p14:creationId xmlns:p14="http://schemas.microsoft.com/office/powerpoint/2010/main" val="2675675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34BAD-5E24-5F75-650A-6BC7ADF7E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7DA93-52DF-0855-B709-665DC14EC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79154-6EE7-4CBA-47E9-DE93AA7851FC}"/>
              </a:ext>
            </a:extLst>
          </p:cNvPr>
          <p:cNvSpPr>
            <a:spLocks noGrp="1"/>
          </p:cNvSpPr>
          <p:nvPr>
            <p:ph type="body" idx="1"/>
          </p:nvPr>
        </p:nvSpPr>
        <p:spPr/>
        <p:txBody>
          <a:bodyPr/>
          <a:lstStyle/>
          <a:p>
            <a:r>
              <a:rPr lang="en-US">
                <a:latin typeface="Calibri"/>
                <a:ea typeface="Calibri"/>
                <a:cs typeface="Calibri"/>
              </a:rPr>
              <a:t>Julie - update</a:t>
            </a:r>
          </a:p>
        </p:txBody>
      </p:sp>
      <p:sp>
        <p:nvSpPr>
          <p:cNvPr id="4" name="Slide Number Placeholder 3">
            <a:extLst>
              <a:ext uri="{FF2B5EF4-FFF2-40B4-BE49-F238E27FC236}">
                <a16:creationId xmlns:a16="http://schemas.microsoft.com/office/drawing/2014/main" id="{0014A14A-DD2F-6DA4-4F05-CDC08D64F214}"/>
              </a:ext>
            </a:extLst>
          </p:cNvPr>
          <p:cNvSpPr>
            <a:spLocks noGrp="1"/>
          </p:cNvSpPr>
          <p:nvPr>
            <p:ph type="sldNum" sz="quarter" idx="5"/>
          </p:nvPr>
        </p:nvSpPr>
        <p:spPr/>
        <p:txBody>
          <a:bodyPr/>
          <a:lstStyle/>
          <a:p>
            <a:fld id="{06AA72CA-7471-48E1-BD80-8076385CACD3}" type="slidenum">
              <a:rPr lang="en-US" smtClean="0"/>
              <a:t>22</a:t>
            </a:fld>
            <a:endParaRPr lang="en-US"/>
          </a:p>
        </p:txBody>
      </p:sp>
    </p:spTree>
    <p:extLst>
      <p:ext uri="{BB962C8B-B14F-4D97-AF65-F5344CB8AC3E}">
        <p14:creationId xmlns:p14="http://schemas.microsoft.com/office/powerpoint/2010/main" val="4183717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B2C6D-95BF-C5FF-9D67-7AA5F2438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904D3-1534-4FB8-D820-00EB136E6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4D58B0-934E-57E0-74B8-210FD1C30E88}"/>
              </a:ext>
            </a:extLst>
          </p:cNvPr>
          <p:cNvSpPr>
            <a:spLocks noGrp="1"/>
          </p:cNvSpPr>
          <p:nvPr>
            <p:ph type="body" idx="1"/>
          </p:nvPr>
        </p:nvSpPr>
        <p:spPr/>
        <p:txBody>
          <a:bodyPr/>
          <a:lstStyle/>
          <a:p>
            <a:r>
              <a:rPr lang="en-US" err="1">
                <a:latin typeface="Calibri"/>
                <a:ea typeface="Calibri"/>
                <a:cs typeface="Calibri"/>
              </a:rPr>
              <a:t>Gounah</a:t>
            </a:r>
          </a:p>
        </p:txBody>
      </p:sp>
      <p:sp>
        <p:nvSpPr>
          <p:cNvPr id="4" name="Slide Number Placeholder 3">
            <a:extLst>
              <a:ext uri="{FF2B5EF4-FFF2-40B4-BE49-F238E27FC236}">
                <a16:creationId xmlns:a16="http://schemas.microsoft.com/office/drawing/2014/main" id="{37F2CE69-51E1-E74A-9F90-D74CC6F23C51}"/>
              </a:ext>
            </a:extLst>
          </p:cNvPr>
          <p:cNvSpPr>
            <a:spLocks noGrp="1"/>
          </p:cNvSpPr>
          <p:nvPr>
            <p:ph type="sldNum" sz="quarter" idx="5"/>
          </p:nvPr>
        </p:nvSpPr>
        <p:spPr/>
        <p:txBody>
          <a:bodyPr/>
          <a:lstStyle/>
          <a:p>
            <a:fld id="{06AA72CA-7471-48E1-BD80-8076385CACD3}" type="slidenum">
              <a:rPr lang="en-US" smtClean="0"/>
              <a:t>23</a:t>
            </a:fld>
            <a:endParaRPr lang="en-US"/>
          </a:p>
        </p:txBody>
      </p:sp>
    </p:spTree>
    <p:extLst>
      <p:ext uri="{BB962C8B-B14F-4D97-AF65-F5344CB8AC3E}">
        <p14:creationId xmlns:p14="http://schemas.microsoft.com/office/powerpoint/2010/main" val="19968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Katie</a:t>
            </a:r>
          </a:p>
        </p:txBody>
      </p:sp>
      <p:sp>
        <p:nvSpPr>
          <p:cNvPr id="4" name="Slide Number Placeholder 3"/>
          <p:cNvSpPr>
            <a:spLocks noGrp="1"/>
          </p:cNvSpPr>
          <p:nvPr>
            <p:ph type="sldNum" sz="quarter" idx="5"/>
          </p:nvPr>
        </p:nvSpPr>
        <p:spPr/>
        <p:txBody>
          <a:bodyPr/>
          <a:lstStyle/>
          <a:p>
            <a:fld id="{06AA72CA-7471-48E1-BD80-8076385CACD3}" type="slidenum">
              <a:rPr lang="en-US" smtClean="0"/>
              <a:t>2</a:t>
            </a:fld>
            <a:endParaRPr lang="en-US"/>
          </a:p>
        </p:txBody>
      </p:sp>
    </p:spTree>
    <p:extLst>
      <p:ext uri="{BB962C8B-B14F-4D97-AF65-F5344CB8AC3E}">
        <p14:creationId xmlns:p14="http://schemas.microsoft.com/office/powerpoint/2010/main" val="3632303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Gounah</a:t>
            </a:r>
          </a:p>
        </p:txBody>
      </p:sp>
      <p:sp>
        <p:nvSpPr>
          <p:cNvPr id="4" name="Slide Number Placeholder 3"/>
          <p:cNvSpPr>
            <a:spLocks noGrp="1"/>
          </p:cNvSpPr>
          <p:nvPr>
            <p:ph type="sldNum" sz="quarter" idx="5"/>
          </p:nvPr>
        </p:nvSpPr>
        <p:spPr/>
        <p:txBody>
          <a:bodyPr/>
          <a:lstStyle/>
          <a:p>
            <a:fld id="{06AA72CA-7471-48E1-BD80-8076385CACD3}" type="slidenum">
              <a:rPr lang="en-US" smtClean="0"/>
              <a:t>24</a:t>
            </a:fld>
            <a:endParaRPr lang="en-US"/>
          </a:p>
        </p:txBody>
      </p:sp>
    </p:spTree>
    <p:extLst>
      <p:ext uri="{BB962C8B-B14F-4D97-AF65-F5344CB8AC3E}">
        <p14:creationId xmlns:p14="http://schemas.microsoft.com/office/powerpoint/2010/main" val="1787955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6D47-D2C7-0C3F-3388-523241043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8D3B5-3DEC-1D91-DF03-6562FBE80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201CE-DA6F-8F1C-86A5-7A3B5D543886}"/>
              </a:ext>
            </a:extLst>
          </p:cNvPr>
          <p:cNvSpPr>
            <a:spLocks noGrp="1"/>
          </p:cNvSpPr>
          <p:nvPr>
            <p:ph type="body" idx="1"/>
          </p:nvPr>
        </p:nvSpPr>
        <p:spPr/>
        <p:txBody>
          <a:bodyPr/>
          <a:lstStyle/>
          <a:p>
            <a:r>
              <a:rPr lang="en-US" err="1">
                <a:latin typeface="Calibri"/>
                <a:ea typeface="Calibri"/>
                <a:cs typeface="Calibri"/>
              </a:rPr>
              <a:t>Gounah</a:t>
            </a:r>
          </a:p>
        </p:txBody>
      </p:sp>
      <p:sp>
        <p:nvSpPr>
          <p:cNvPr id="4" name="Slide Number Placeholder 3">
            <a:extLst>
              <a:ext uri="{FF2B5EF4-FFF2-40B4-BE49-F238E27FC236}">
                <a16:creationId xmlns:a16="http://schemas.microsoft.com/office/drawing/2014/main" id="{6FD98174-B6FD-C0A4-BD74-562735895CB8}"/>
              </a:ext>
            </a:extLst>
          </p:cNvPr>
          <p:cNvSpPr>
            <a:spLocks noGrp="1"/>
          </p:cNvSpPr>
          <p:nvPr>
            <p:ph type="sldNum" sz="quarter" idx="5"/>
          </p:nvPr>
        </p:nvSpPr>
        <p:spPr/>
        <p:txBody>
          <a:bodyPr/>
          <a:lstStyle/>
          <a:p>
            <a:fld id="{06AA72CA-7471-48E1-BD80-8076385CACD3}" type="slidenum">
              <a:rPr lang="en-US" smtClean="0"/>
              <a:t>25</a:t>
            </a:fld>
            <a:endParaRPr lang="en-US"/>
          </a:p>
        </p:txBody>
      </p:sp>
    </p:spTree>
    <p:extLst>
      <p:ext uri="{BB962C8B-B14F-4D97-AF65-F5344CB8AC3E}">
        <p14:creationId xmlns:p14="http://schemas.microsoft.com/office/powerpoint/2010/main" val="723025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Gounah</a:t>
            </a:r>
          </a:p>
        </p:txBody>
      </p:sp>
      <p:sp>
        <p:nvSpPr>
          <p:cNvPr id="4" name="Slide Number Placeholder 3"/>
          <p:cNvSpPr>
            <a:spLocks noGrp="1"/>
          </p:cNvSpPr>
          <p:nvPr>
            <p:ph type="sldNum" sz="quarter" idx="5"/>
          </p:nvPr>
        </p:nvSpPr>
        <p:spPr/>
        <p:txBody>
          <a:bodyPr/>
          <a:lstStyle/>
          <a:p>
            <a:fld id="{06AA72CA-7471-48E1-BD80-8076385CACD3}" type="slidenum">
              <a:rPr lang="en-US" smtClean="0"/>
              <a:t>26</a:t>
            </a:fld>
            <a:endParaRPr lang="en-US"/>
          </a:p>
        </p:txBody>
      </p:sp>
    </p:spTree>
    <p:extLst>
      <p:ext uri="{BB962C8B-B14F-4D97-AF65-F5344CB8AC3E}">
        <p14:creationId xmlns:p14="http://schemas.microsoft.com/office/powerpoint/2010/main" val="2413286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Gounah</a:t>
            </a:r>
          </a:p>
        </p:txBody>
      </p:sp>
      <p:sp>
        <p:nvSpPr>
          <p:cNvPr id="4" name="Slide Number Placeholder 3"/>
          <p:cNvSpPr>
            <a:spLocks noGrp="1"/>
          </p:cNvSpPr>
          <p:nvPr>
            <p:ph type="sldNum" sz="quarter" idx="5"/>
          </p:nvPr>
        </p:nvSpPr>
        <p:spPr/>
        <p:txBody>
          <a:bodyPr/>
          <a:lstStyle/>
          <a:p>
            <a:fld id="{06AA72CA-7471-48E1-BD80-8076385CACD3}" type="slidenum">
              <a:rPr lang="en-US" smtClean="0"/>
              <a:t>27</a:t>
            </a:fld>
            <a:endParaRPr lang="en-US"/>
          </a:p>
        </p:txBody>
      </p:sp>
    </p:spTree>
    <p:extLst>
      <p:ext uri="{BB962C8B-B14F-4D97-AF65-F5344CB8AC3E}">
        <p14:creationId xmlns:p14="http://schemas.microsoft.com/office/powerpoint/2010/main" val="627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Katie</a:t>
            </a:r>
          </a:p>
        </p:txBody>
      </p:sp>
      <p:sp>
        <p:nvSpPr>
          <p:cNvPr id="4" name="Slide Number Placeholder 3"/>
          <p:cNvSpPr>
            <a:spLocks noGrp="1"/>
          </p:cNvSpPr>
          <p:nvPr>
            <p:ph type="sldNum" sz="quarter" idx="5"/>
          </p:nvPr>
        </p:nvSpPr>
        <p:spPr/>
        <p:txBody>
          <a:bodyPr/>
          <a:lstStyle/>
          <a:p>
            <a:fld id="{06AA72CA-7471-48E1-BD80-8076385CACD3}" type="slidenum">
              <a:rPr lang="en-US" smtClean="0"/>
              <a:t>3</a:t>
            </a:fld>
            <a:endParaRPr lang="en-US"/>
          </a:p>
        </p:txBody>
      </p:sp>
    </p:spTree>
    <p:extLst>
      <p:ext uri="{BB962C8B-B14F-4D97-AF65-F5344CB8AC3E}">
        <p14:creationId xmlns:p14="http://schemas.microsoft.com/office/powerpoint/2010/main" val="21943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3CF3C-A9A2-997A-2446-8F74DEBDA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F5032-6BF3-740A-E9C0-1C938807B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87D2A-83C4-C4CB-6853-F16B357676AC}"/>
              </a:ext>
            </a:extLst>
          </p:cNvPr>
          <p:cNvSpPr>
            <a:spLocks noGrp="1"/>
          </p:cNvSpPr>
          <p:nvPr>
            <p:ph type="body" idx="1"/>
          </p:nvPr>
        </p:nvSpPr>
        <p:spPr/>
        <p:txBody>
          <a:bodyPr/>
          <a:lstStyle/>
          <a:p>
            <a:r>
              <a:rPr lang="en-US">
                <a:latin typeface="Calibri"/>
                <a:ea typeface="Calibri"/>
                <a:cs typeface="Calibri"/>
              </a:rPr>
              <a:t>Katie</a:t>
            </a:r>
          </a:p>
        </p:txBody>
      </p:sp>
      <p:sp>
        <p:nvSpPr>
          <p:cNvPr id="4" name="Slide Number Placeholder 3">
            <a:extLst>
              <a:ext uri="{FF2B5EF4-FFF2-40B4-BE49-F238E27FC236}">
                <a16:creationId xmlns:a16="http://schemas.microsoft.com/office/drawing/2014/main" id="{ABA9D767-F4F3-2230-55E6-BDD15BA2C78E}"/>
              </a:ext>
            </a:extLst>
          </p:cNvPr>
          <p:cNvSpPr>
            <a:spLocks noGrp="1"/>
          </p:cNvSpPr>
          <p:nvPr>
            <p:ph type="sldNum" sz="quarter" idx="5"/>
          </p:nvPr>
        </p:nvSpPr>
        <p:spPr/>
        <p:txBody>
          <a:bodyPr/>
          <a:lstStyle/>
          <a:p>
            <a:fld id="{06AA72CA-7471-48E1-BD80-8076385CACD3}" type="slidenum">
              <a:rPr lang="en-US" smtClean="0"/>
              <a:t>4</a:t>
            </a:fld>
            <a:endParaRPr lang="en-US"/>
          </a:p>
        </p:txBody>
      </p:sp>
    </p:spTree>
    <p:extLst>
      <p:ext uri="{BB962C8B-B14F-4D97-AF65-F5344CB8AC3E}">
        <p14:creationId xmlns:p14="http://schemas.microsoft.com/office/powerpoint/2010/main" val="83165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Katie</a:t>
            </a:r>
          </a:p>
        </p:txBody>
      </p:sp>
      <p:sp>
        <p:nvSpPr>
          <p:cNvPr id="4" name="Slide Number Placeholder 3"/>
          <p:cNvSpPr>
            <a:spLocks noGrp="1"/>
          </p:cNvSpPr>
          <p:nvPr>
            <p:ph type="sldNum" sz="quarter" idx="5"/>
          </p:nvPr>
        </p:nvSpPr>
        <p:spPr/>
        <p:txBody>
          <a:bodyPr/>
          <a:lstStyle/>
          <a:p>
            <a:fld id="{06AA72CA-7471-48E1-BD80-8076385CACD3}" type="slidenum">
              <a:rPr lang="en-US" smtClean="0"/>
              <a:t>5</a:t>
            </a:fld>
            <a:endParaRPr lang="en-US"/>
          </a:p>
        </p:txBody>
      </p:sp>
    </p:spTree>
    <p:extLst>
      <p:ext uri="{BB962C8B-B14F-4D97-AF65-F5344CB8AC3E}">
        <p14:creationId xmlns:p14="http://schemas.microsoft.com/office/powerpoint/2010/main" val="277293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Katie</a:t>
            </a:r>
          </a:p>
        </p:txBody>
      </p:sp>
      <p:sp>
        <p:nvSpPr>
          <p:cNvPr id="4" name="Slide Number Placeholder 3"/>
          <p:cNvSpPr>
            <a:spLocks noGrp="1"/>
          </p:cNvSpPr>
          <p:nvPr>
            <p:ph type="sldNum" sz="quarter" idx="5"/>
          </p:nvPr>
        </p:nvSpPr>
        <p:spPr/>
        <p:txBody>
          <a:bodyPr/>
          <a:lstStyle/>
          <a:p>
            <a:fld id="{06AA72CA-7471-48E1-BD80-8076385CACD3}" type="slidenum">
              <a:rPr lang="en-US" smtClean="0"/>
              <a:t>6</a:t>
            </a:fld>
            <a:endParaRPr lang="en-US"/>
          </a:p>
        </p:txBody>
      </p:sp>
    </p:spTree>
    <p:extLst>
      <p:ext uri="{BB962C8B-B14F-4D97-AF65-F5344CB8AC3E}">
        <p14:creationId xmlns:p14="http://schemas.microsoft.com/office/powerpoint/2010/main" val="881026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97C4A-B0FA-ED69-4331-ACDF08C9B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7630C-4DB1-6C86-6DC9-F1BD100A4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B9088-CBAE-08A1-921B-7F41A9934334}"/>
              </a:ext>
            </a:extLst>
          </p:cNvPr>
          <p:cNvSpPr>
            <a:spLocks noGrp="1"/>
          </p:cNvSpPr>
          <p:nvPr>
            <p:ph type="body" idx="1"/>
          </p:nvPr>
        </p:nvSpPr>
        <p:spPr/>
        <p:txBody>
          <a:bodyPr/>
          <a:lstStyle/>
          <a:p>
            <a:r>
              <a:rPr lang="en-US">
                <a:latin typeface="Calibri"/>
                <a:ea typeface="Calibri"/>
                <a:cs typeface="Calibri"/>
              </a:rPr>
              <a:t>Katie</a:t>
            </a:r>
          </a:p>
        </p:txBody>
      </p:sp>
      <p:sp>
        <p:nvSpPr>
          <p:cNvPr id="4" name="Slide Number Placeholder 3">
            <a:extLst>
              <a:ext uri="{FF2B5EF4-FFF2-40B4-BE49-F238E27FC236}">
                <a16:creationId xmlns:a16="http://schemas.microsoft.com/office/drawing/2014/main" id="{3A8B108E-A949-95EB-D274-86454A16DF9D}"/>
              </a:ext>
            </a:extLst>
          </p:cNvPr>
          <p:cNvSpPr>
            <a:spLocks noGrp="1"/>
          </p:cNvSpPr>
          <p:nvPr>
            <p:ph type="sldNum" sz="quarter" idx="5"/>
          </p:nvPr>
        </p:nvSpPr>
        <p:spPr/>
        <p:txBody>
          <a:bodyPr/>
          <a:lstStyle/>
          <a:p>
            <a:fld id="{06AA72CA-7471-48E1-BD80-8076385CACD3}" type="slidenum">
              <a:rPr lang="en-US" smtClean="0"/>
              <a:t>7</a:t>
            </a:fld>
            <a:endParaRPr lang="en-US"/>
          </a:p>
        </p:txBody>
      </p:sp>
    </p:spTree>
    <p:extLst>
      <p:ext uri="{BB962C8B-B14F-4D97-AF65-F5344CB8AC3E}">
        <p14:creationId xmlns:p14="http://schemas.microsoft.com/office/powerpoint/2010/main" val="20630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Gounah</a:t>
            </a:r>
          </a:p>
        </p:txBody>
      </p:sp>
      <p:sp>
        <p:nvSpPr>
          <p:cNvPr id="4" name="Slide Number Placeholder 3"/>
          <p:cNvSpPr>
            <a:spLocks noGrp="1"/>
          </p:cNvSpPr>
          <p:nvPr>
            <p:ph type="sldNum" sz="quarter" idx="5"/>
          </p:nvPr>
        </p:nvSpPr>
        <p:spPr/>
        <p:txBody>
          <a:bodyPr/>
          <a:lstStyle/>
          <a:p>
            <a:fld id="{06AA72CA-7471-48E1-BD80-8076385CACD3}" type="slidenum">
              <a:rPr lang="en-US" smtClean="0"/>
              <a:t>8</a:t>
            </a:fld>
            <a:endParaRPr lang="en-US"/>
          </a:p>
        </p:txBody>
      </p:sp>
    </p:spTree>
    <p:extLst>
      <p:ext uri="{BB962C8B-B14F-4D97-AF65-F5344CB8AC3E}">
        <p14:creationId xmlns:p14="http://schemas.microsoft.com/office/powerpoint/2010/main" val="3040222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Gounah</a:t>
            </a:r>
          </a:p>
        </p:txBody>
      </p:sp>
      <p:sp>
        <p:nvSpPr>
          <p:cNvPr id="4" name="Slide Number Placeholder 3"/>
          <p:cNvSpPr>
            <a:spLocks noGrp="1"/>
          </p:cNvSpPr>
          <p:nvPr>
            <p:ph type="sldNum" sz="quarter" idx="5"/>
          </p:nvPr>
        </p:nvSpPr>
        <p:spPr/>
        <p:txBody>
          <a:bodyPr/>
          <a:lstStyle/>
          <a:p>
            <a:fld id="{06AA72CA-7471-48E1-BD80-8076385CACD3}" type="slidenum">
              <a:rPr lang="en-US" smtClean="0"/>
              <a:t>9</a:t>
            </a:fld>
            <a:endParaRPr lang="en-US"/>
          </a:p>
        </p:txBody>
      </p:sp>
    </p:spTree>
    <p:extLst>
      <p:ext uri="{BB962C8B-B14F-4D97-AF65-F5344CB8AC3E}">
        <p14:creationId xmlns:p14="http://schemas.microsoft.com/office/powerpoint/2010/main" val="254010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26673" y="642649"/>
            <a:ext cx="14034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26673" y="2625437"/>
            <a:ext cx="14034654" cy="6740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0.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1.sv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0.pn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1.sv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0.png"/><Relationship Id="rId7" Type="http://schemas.openxmlformats.org/officeDocument/2006/relationships/diagramLayout" Target="../diagrams/layout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22.jpeg"/><Relationship Id="rId10" Type="http://schemas.microsoft.com/office/2007/relationships/diagramDrawing" Target="../diagrams/drawing3.xml"/><Relationship Id="rId4" Type="http://schemas.openxmlformats.org/officeDocument/2006/relationships/image" Target="../media/image21.svg"/><Relationship Id="rId9"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schoolguide.casel.org/uploads/sites/2/2018/12/SEL-Integrated-Lesson-Planning-Checklist-10.07.24.pdf" TargetMode="Externa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16.svg"/><Relationship Id="rId9" Type="http://schemas.openxmlformats.org/officeDocument/2006/relationships/image" Target="../media/image13.jpe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png"/><Relationship Id="rId4" Type="http://schemas.openxmlformats.org/officeDocument/2006/relationships/image" Target="../media/image16.svg"/><Relationship Id="rId9" Type="http://schemas.openxmlformats.org/officeDocument/2006/relationships/hyperlink" Target="https://docs.google.com/forms/d/e/1FAIpQLScpvR_iRYeJKuQF6LD2ScX2ltiHwHIQm7xHf4LICTt2w2pHXg/viewform?usp=dialo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hyperlink" Target="https://schoolguide.casel.org/uploads/sites/2/2018/12/SEL-Integrated-Lesson-Planning-Checklist-10.07.24.pdf" TargetMode="External"/><Relationship Id="rId5" Type="http://schemas.openxmlformats.org/officeDocument/2006/relationships/image" Target="../media/image9.png"/><Relationship Id="rId10" Type="http://schemas.openxmlformats.org/officeDocument/2006/relationships/hyperlink" Target="https://schoolguide.casel.org/focus-area-3/classroom/integration-of-sel-and-instruction/" TargetMode="External"/><Relationship Id="rId4" Type="http://schemas.openxmlformats.org/officeDocument/2006/relationships/image" Target="../media/image2.svg"/><Relationship Id="rId9" Type="http://schemas.openxmlformats.org/officeDocument/2006/relationships/hyperlink" Target="https://schoolguide.casel.org/focus-area-3/classroom/explicit-sel-instruction/"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hyperlink" Target="https://files.cdn.thinkific.com/file_uploads/276216/attachments/6f8/5c2/b76/SEL-Integration-Approach-Quick-Reference-Guide.pdf" TargetMode="External"/><Relationship Id="rId3" Type="http://schemas.openxmlformats.org/officeDocument/2006/relationships/image" Target="../media/image1.png"/><Relationship Id="rId7" Type="http://schemas.openxmlformats.org/officeDocument/2006/relationships/hyperlink" Target="https://schoolguide.casel.org/focus-area-3/classroom/integration-of-sel-and-instruction/aligning-sel-and-academic-objectiv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hyperlink" Target="https://schoolguide.casel.org/focus-area-3/classroom/integration-of-sel-and-instructio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hyperlink" Target="https://education.uoregon.edu/cohesive-learning-institutes#session-2" TargetMode="External"/><Relationship Id="rId4" Type="http://schemas.openxmlformats.org/officeDocument/2006/relationships/image" Target="../media/image6.sv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4365004" y="5143500"/>
            <a:ext cx="3616776" cy="7883980"/>
          </a:xfrm>
          <a:custGeom>
            <a:avLst/>
            <a:gdLst/>
            <a:ahLst/>
            <a:cxnLst/>
            <a:rect l="l" t="t" r="r" b="b"/>
            <a:pathLst>
              <a:path w="3616776" h="7883980">
                <a:moveTo>
                  <a:pt x="0" y="0"/>
                </a:moveTo>
                <a:lnTo>
                  <a:pt x="3616775" y="0"/>
                </a:lnTo>
                <a:lnTo>
                  <a:pt x="3616775" y="7883980"/>
                </a:lnTo>
                <a:lnTo>
                  <a:pt x="0" y="7883980"/>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rot="-10800000">
            <a:off x="12176714" y="-1555083"/>
            <a:ext cx="7015142" cy="5679421"/>
            <a:chOff x="0" y="0"/>
            <a:chExt cx="9353523" cy="7572561"/>
          </a:xfrm>
        </p:grpSpPr>
        <p:sp>
          <p:nvSpPr>
            <p:cNvPr id="4" name="Freeform 4"/>
            <p:cNvSpPr/>
            <p:nvPr/>
          </p:nvSpPr>
          <p:spPr>
            <a:xfrm>
              <a:off x="0" y="0"/>
              <a:ext cx="6819446" cy="6856847"/>
            </a:xfrm>
            <a:custGeom>
              <a:avLst/>
              <a:gdLst/>
              <a:ahLst/>
              <a:cxnLst/>
              <a:rect l="l" t="t" r="r" b="b"/>
              <a:pathLst>
                <a:path w="6819446" h="6856847">
                  <a:moveTo>
                    <a:pt x="0" y="0"/>
                  </a:moveTo>
                  <a:lnTo>
                    <a:pt x="6819446" y="0"/>
                  </a:lnTo>
                  <a:lnTo>
                    <a:pt x="6819446" y="6856847"/>
                  </a:lnTo>
                  <a:lnTo>
                    <a:pt x="0" y="68568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flipV="1">
              <a:off x="1776098" y="1991407"/>
              <a:ext cx="3267251" cy="5581154"/>
            </a:xfrm>
            <a:custGeom>
              <a:avLst/>
              <a:gdLst/>
              <a:ahLst/>
              <a:cxnLst/>
              <a:rect l="l" t="t" r="r" b="b"/>
              <a:pathLst>
                <a:path w="3267251" h="5581154">
                  <a:moveTo>
                    <a:pt x="0" y="5581154"/>
                  </a:moveTo>
                  <a:lnTo>
                    <a:pt x="3267251" y="5581154"/>
                  </a:lnTo>
                  <a:lnTo>
                    <a:pt x="3267251" y="0"/>
                  </a:lnTo>
                  <a:lnTo>
                    <a:pt x="0" y="0"/>
                  </a:lnTo>
                  <a:lnTo>
                    <a:pt x="0" y="5581154"/>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474250" y="2308489"/>
              <a:ext cx="3879273" cy="1911423"/>
            </a:xfrm>
            <a:custGeom>
              <a:avLst/>
              <a:gdLst/>
              <a:ahLst/>
              <a:cxnLst/>
              <a:rect l="l" t="t" r="r" b="b"/>
              <a:pathLst>
                <a:path w="3879273" h="1911423">
                  <a:moveTo>
                    <a:pt x="0" y="0"/>
                  </a:moveTo>
                  <a:lnTo>
                    <a:pt x="3879273" y="0"/>
                  </a:lnTo>
                  <a:lnTo>
                    <a:pt x="3879273" y="1911424"/>
                  </a:lnTo>
                  <a:lnTo>
                    <a:pt x="0" y="191142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7" name="TextBox 7"/>
          <p:cNvSpPr txBox="1"/>
          <p:nvPr/>
        </p:nvSpPr>
        <p:spPr>
          <a:xfrm>
            <a:off x="3447468" y="1918073"/>
            <a:ext cx="11707389" cy="2694199"/>
          </a:xfrm>
          <a:prstGeom prst="rect">
            <a:avLst/>
          </a:prstGeom>
        </p:spPr>
        <p:txBody>
          <a:bodyPr lIns="0" tIns="0" rIns="0" bIns="0" rtlCol="0" anchor="t">
            <a:spAutoFit/>
          </a:bodyPr>
          <a:lstStyle/>
          <a:p>
            <a:pPr algn="ctr">
              <a:lnSpc>
                <a:spcPts val="25900"/>
              </a:lnSpc>
            </a:pPr>
            <a:r>
              <a:rPr lang="en-US" sz="6000">
                <a:solidFill>
                  <a:srgbClr val="726151"/>
                </a:solidFill>
                <a:ea typeface="Angella White"/>
                <a:cs typeface="Angella White"/>
                <a:sym typeface="Angella White"/>
              </a:rPr>
              <a:t>Social Emotional Learning Institute</a:t>
            </a:r>
          </a:p>
        </p:txBody>
      </p:sp>
      <p:grpSp>
        <p:nvGrpSpPr>
          <p:cNvPr id="8" name="Group 8"/>
          <p:cNvGrpSpPr/>
          <p:nvPr/>
        </p:nvGrpSpPr>
        <p:grpSpPr>
          <a:xfrm>
            <a:off x="-2798279" y="5674528"/>
            <a:ext cx="8768578" cy="8753056"/>
            <a:chOff x="0" y="0"/>
            <a:chExt cx="11691438" cy="11670742"/>
          </a:xfrm>
        </p:grpSpPr>
        <p:sp>
          <p:nvSpPr>
            <p:cNvPr id="9" name="Freeform 9"/>
            <p:cNvSpPr/>
            <p:nvPr/>
          </p:nvSpPr>
          <p:spPr>
            <a:xfrm rot="-7023068">
              <a:off x="1516426" y="1482334"/>
              <a:ext cx="8658586" cy="8706074"/>
            </a:xfrm>
            <a:custGeom>
              <a:avLst/>
              <a:gdLst/>
              <a:ahLst/>
              <a:cxnLst/>
              <a:rect l="l" t="t" r="r" b="b"/>
              <a:pathLst>
                <a:path w="8658586" h="8706074">
                  <a:moveTo>
                    <a:pt x="0" y="0"/>
                  </a:moveTo>
                  <a:lnTo>
                    <a:pt x="8658586" y="0"/>
                  </a:lnTo>
                  <a:lnTo>
                    <a:pt x="8658586" y="8706074"/>
                  </a:lnTo>
                  <a:lnTo>
                    <a:pt x="0" y="87060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1031629">
              <a:off x="1990850" y="1230761"/>
              <a:ext cx="6267189" cy="2199214"/>
            </a:xfrm>
            <a:custGeom>
              <a:avLst/>
              <a:gdLst/>
              <a:ahLst/>
              <a:cxnLst/>
              <a:rect l="l" t="t" r="r" b="b"/>
              <a:pathLst>
                <a:path w="6267189" h="2199214">
                  <a:moveTo>
                    <a:pt x="0" y="0"/>
                  </a:moveTo>
                  <a:lnTo>
                    <a:pt x="6267189" y="0"/>
                  </a:lnTo>
                  <a:lnTo>
                    <a:pt x="6267189" y="2199213"/>
                  </a:lnTo>
                  <a:lnTo>
                    <a:pt x="0" y="21992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rot="2909932" flipV="1">
              <a:off x="4832926" y="1805987"/>
              <a:ext cx="3267251" cy="5581154"/>
            </a:xfrm>
            <a:custGeom>
              <a:avLst/>
              <a:gdLst/>
              <a:ahLst/>
              <a:cxnLst/>
              <a:rect l="l" t="t" r="r" b="b"/>
              <a:pathLst>
                <a:path w="3267251" h="5581154">
                  <a:moveTo>
                    <a:pt x="0" y="5581154"/>
                  </a:moveTo>
                  <a:lnTo>
                    <a:pt x="3267251" y="5581154"/>
                  </a:lnTo>
                  <a:lnTo>
                    <a:pt x="3267251" y="0"/>
                  </a:lnTo>
                  <a:lnTo>
                    <a:pt x="0" y="0"/>
                  </a:lnTo>
                  <a:lnTo>
                    <a:pt x="0" y="5581154"/>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12" name="TextBox 12"/>
          <p:cNvSpPr txBox="1"/>
          <p:nvPr/>
        </p:nvSpPr>
        <p:spPr>
          <a:xfrm>
            <a:off x="4572261" y="5148996"/>
            <a:ext cx="8762478" cy="1333698"/>
          </a:xfrm>
          <a:prstGeom prst="rect">
            <a:avLst/>
          </a:prstGeom>
        </p:spPr>
        <p:txBody>
          <a:bodyPr lIns="0" tIns="0" rIns="0" bIns="0" rtlCol="0" anchor="t">
            <a:spAutoFit/>
          </a:bodyPr>
          <a:lstStyle/>
          <a:p>
            <a:pPr algn="ctr">
              <a:lnSpc>
                <a:spcPts val="5179"/>
              </a:lnSpc>
            </a:pPr>
            <a:r>
              <a:rPr lang="en-US" sz="3650" b="1">
                <a:solidFill>
                  <a:srgbClr val="726151"/>
                </a:solidFill>
                <a:latin typeface="Calibri"/>
                <a:ea typeface="Kulachat Serif Semi-Bold"/>
                <a:cs typeface="Kulachat Serif Semi-Bold"/>
                <a:sym typeface="Kulachat Serif Semi-Bold"/>
              </a:rPr>
              <a:t>Session 3</a:t>
            </a:r>
            <a:endParaRPr lang="en-US" sz="3650" b="1">
              <a:solidFill>
                <a:srgbClr val="726151"/>
              </a:solidFill>
              <a:latin typeface="Calibri"/>
              <a:ea typeface="Kulachat Serif Semi-Bold"/>
              <a:cs typeface="Kulachat Serif Semi-Bold"/>
            </a:endParaRPr>
          </a:p>
          <a:p>
            <a:pPr algn="ctr">
              <a:lnSpc>
                <a:spcPts val="5179"/>
              </a:lnSpc>
            </a:pPr>
            <a:r>
              <a:rPr lang="en-US" sz="3650" b="1">
                <a:solidFill>
                  <a:srgbClr val="726151"/>
                </a:solidFill>
                <a:latin typeface="Calibri"/>
                <a:ea typeface="Kulachat Serif Semi-Bold"/>
                <a:cs typeface="Kulachat Serif Semi-Bold"/>
                <a:sym typeface="Kulachat Serif Semi-Bold"/>
              </a:rPr>
              <a:t>Friday, April 11</a:t>
            </a:r>
            <a:endParaRPr lang="en-US" sz="3650" b="1">
              <a:solidFill>
                <a:srgbClr val="726151"/>
              </a:solidFill>
              <a:latin typeface="Calibri"/>
              <a:ea typeface="Kulachat Serif Semi-Bold"/>
              <a:cs typeface="Kulachat Serif Semi-Bold"/>
            </a:endParaRPr>
          </a:p>
        </p:txBody>
      </p:sp>
      <p:sp>
        <p:nvSpPr>
          <p:cNvPr id="13" name="Freeform 13"/>
          <p:cNvSpPr/>
          <p:nvPr/>
        </p:nvSpPr>
        <p:spPr>
          <a:xfrm rot="1363955" flipH="1">
            <a:off x="-1407618" y="-242438"/>
            <a:ext cx="3637262" cy="7928637"/>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6E11B-CE86-2755-0B53-603241EF4DA1}"/>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C59D61BE-B3BC-6DE4-A387-5D88689358AA}"/>
              </a:ext>
            </a:extLst>
          </p:cNvPr>
          <p:cNvSpPr/>
          <p:nvPr/>
        </p:nvSpPr>
        <p:spPr>
          <a:xfrm>
            <a:off x="453056" y="209550"/>
            <a:ext cx="16926937" cy="9860294"/>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D4D02B65-393E-9986-8D76-BE790A2C43DA}"/>
              </a:ext>
            </a:extLst>
          </p:cNvPr>
          <p:cNvSpPr txBox="1"/>
          <p:nvPr/>
        </p:nvSpPr>
        <p:spPr>
          <a:xfrm>
            <a:off x="4651417" y="876003"/>
            <a:ext cx="8534400" cy="707886"/>
          </a:xfrm>
          <a:prstGeom prst="rect">
            <a:avLst/>
          </a:prstGeom>
          <a:noFill/>
        </p:spPr>
        <p:txBody>
          <a:bodyPr wrap="square" lIns="91440" tIns="45720" rIns="91440" bIns="45720" rtlCol="0" anchor="t">
            <a:spAutoFit/>
          </a:bodyPr>
          <a:lstStyle/>
          <a:p>
            <a:pPr algn="ctr"/>
            <a:r>
              <a:rPr lang="en-US" sz="4000" b="1">
                <a:ea typeface="Calibri"/>
                <a:cs typeface="Calibri"/>
              </a:rPr>
              <a:t> Classroom</a:t>
            </a:r>
          </a:p>
        </p:txBody>
      </p:sp>
      <p:graphicFrame>
        <p:nvGraphicFramePr>
          <p:cNvPr id="3" name="Diagram 2">
            <a:extLst>
              <a:ext uri="{FF2B5EF4-FFF2-40B4-BE49-F238E27FC236}">
                <a16:creationId xmlns:a16="http://schemas.microsoft.com/office/drawing/2014/main" id="{E6934866-9DFB-84D9-4A2F-CCE75BA449E9}"/>
              </a:ext>
            </a:extLst>
          </p:cNvPr>
          <p:cNvGraphicFramePr/>
          <p:nvPr>
            <p:extLst>
              <p:ext uri="{D42A27DB-BD31-4B8C-83A1-F6EECF244321}">
                <p14:modId xmlns:p14="http://schemas.microsoft.com/office/powerpoint/2010/main" val="4011660498"/>
              </p:ext>
            </p:extLst>
          </p:nvPr>
        </p:nvGraphicFramePr>
        <p:xfrm>
          <a:off x="447511" y="2815946"/>
          <a:ext cx="17161859" cy="7475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9">
            <a:extLst>
              <a:ext uri="{FF2B5EF4-FFF2-40B4-BE49-F238E27FC236}">
                <a16:creationId xmlns:a16="http://schemas.microsoft.com/office/drawing/2014/main" id="{84B6B8F7-6EC5-E1A4-9F43-717669F9BF6C}"/>
              </a:ext>
            </a:extLst>
          </p:cNvPr>
          <p:cNvSpPr txBox="1"/>
          <p:nvPr/>
        </p:nvSpPr>
        <p:spPr>
          <a:xfrm>
            <a:off x="2511969" y="1709365"/>
            <a:ext cx="13616440" cy="8617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chemeClr val="bg2">
                    <a:lumMod val="49000"/>
                  </a:schemeClr>
                </a:solidFill>
                <a:latin typeface="Calibri"/>
                <a:ea typeface="Calibri"/>
                <a:cs typeface="Calibri"/>
              </a:rPr>
              <a:t>Foster supportive classroom environments where students engage in explicit social and emotional learning and teachers integrate SEL throughout their teaching</a:t>
            </a:r>
          </a:p>
        </p:txBody>
      </p:sp>
    </p:spTree>
    <p:extLst>
      <p:ext uri="{BB962C8B-B14F-4D97-AF65-F5344CB8AC3E}">
        <p14:creationId xmlns:p14="http://schemas.microsoft.com/office/powerpoint/2010/main" val="355911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55EB8-66C6-784E-712B-72681465808A}"/>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17793079-CACB-1E95-20F9-D65F7818C7B3}"/>
              </a:ext>
            </a:extLst>
          </p:cNvPr>
          <p:cNvSpPr/>
          <p:nvPr/>
        </p:nvSpPr>
        <p:spPr>
          <a:xfrm>
            <a:off x="453056" y="209550"/>
            <a:ext cx="16926937" cy="9860294"/>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417E2310-AF0E-BAA3-F9FA-D2CCD2629F64}"/>
              </a:ext>
            </a:extLst>
          </p:cNvPr>
          <p:cNvSpPr txBox="1"/>
          <p:nvPr/>
        </p:nvSpPr>
        <p:spPr>
          <a:xfrm>
            <a:off x="4651417" y="876003"/>
            <a:ext cx="8534400" cy="707886"/>
          </a:xfrm>
          <a:prstGeom prst="rect">
            <a:avLst/>
          </a:prstGeom>
          <a:noFill/>
        </p:spPr>
        <p:txBody>
          <a:bodyPr wrap="square" lIns="91440" tIns="45720" rIns="91440" bIns="45720" rtlCol="0" anchor="t">
            <a:spAutoFit/>
          </a:bodyPr>
          <a:lstStyle/>
          <a:p>
            <a:pPr algn="ctr"/>
            <a:r>
              <a:rPr lang="en-US" sz="4000" b="1">
                <a:ea typeface="Calibri"/>
                <a:cs typeface="Calibri"/>
              </a:rPr>
              <a:t> Classroom</a:t>
            </a:r>
          </a:p>
        </p:txBody>
      </p:sp>
      <p:sp>
        <p:nvSpPr>
          <p:cNvPr id="16" name="TextBox 9">
            <a:extLst>
              <a:ext uri="{FF2B5EF4-FFF2-40B4-BE49-F238E27FC236}">
                <a16:creationId xmlns:a16="http://schemas.microsoft.com/office/drawing/2014/main" id="{8E705A1D-91D6-8DF1-9346-7DD1908DC15D}"/>
              </a:ext>
            </a:extLst>
          </p:cNvPr>
          <p:cNvSpPr txBox="1"/>
          <p:nvPr/>
        </p:nvSpPr>
        <p:spPr>
          <a:xfrm>
            <a:off x="2511969" y="1709365"/>
            <a:ext cx="13616440" cy="172354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chemeClr val="bg2">
                    <a:lumMod val="49000"/>
                  </a:schemeClr>
                </a:solidFill>
                <a:ea typeface="Calibri"/>
                <a:cs typeface="Calibri"/>
              </a:rPr>
              <a:t>Integration of social emotional learning into academics that weaves deep academic learning with opportunities for students to understand their own emotions, understand diverse perspectives, show empathy, cultivate trusting relationships, solve problems collaboratively, and make decisions while considering the needs of others.</a:t>
            </a:r>
          </a:p>
        </p:txBody>
      </p:sp>
      <p:graphicFrame>
        <p:nvGraphicFramePr>
          <p:cNvPr id="2" name="Diagram 1">
            <a:extLst>
              <a:ext uri="{FF2B5EF4-FFF2-40B4-BE49-F238E27FC236}">
                <a16:creationId xmlns:a16="http://schemas.microsoft.com/office/drawing/2014/main" id="{44DC3691-7B24-8166-AC96-0ABC55337720}"/>
              </a:ext>
            </a:extLst>
          </p:cNvPr>
          <p:cNvGraphicFramePr/>
          <p:nvPr>
            <p:extLst>
              <p:ext uri="{D42A27DB-BD31-4B8C-83A1-F6EECF244321}">
                <p14:modId xmlns:p14="http://schemas.microsoft.com/office/powerpoint/2010/main" val="2884880464"/>
              </p:ext>
            </p:extLst>
          </p:nvPr>
        </p:nvGraphicFramePr>
        <p:xfrm>
          <a:off x="2284478" y="4346991"/>
          <a:ext cx="13712573" cy="53790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4790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86F02-11B6-AE4B-1AD8-FEE548A05582}"/>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AD170E98-EDA6-67AC-38DE-3321C5703786}"/>
              </a:ext>
            </a:extLst>
          </p:cNvPr>
          <p:cNvSpPr/>
          <p:nvPr/>
        </p:nvSpPr>
        <p:spPr>
          <a:xfrm>
            <a:off x="453056" y="209550"/>
            <a:ext cx="16926937" cy="9860294"/>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E684D08B-A83D-C635-8417-F07FDBAD5683}"/>
              </a:ext>
            </a:extLst>
          </p:cNvPr>
          <p:cNvSpPr txBox="1"/>
          <p:nvPr/>
        </p:nvSpPr>
        <p:spPr>
          <a:xfrm>
            <a:off x="4651417" y="876003"/>
            <a:ext cx="8534400" cy="707886"/>
          </a:xfrm>
          <a:prstGeom prst="rect">
            <a:avLst/>
          </a:prstGeom>
          <a:noFill/>
        </p:spPr>
        <p:txBody>
          <a:bodyPr wrap="square" lIns="91440" tIns="45720" rIns="91440" bIns="45720" rtlCol="0" anchor="t">
            <a:spAutoFit/>
          </a:bodyPr>
          <a:lstStyle/>
          <a:p>
            <a:pPr algn="ctr"/>
            <a:r>
              <a:rPr lang="en-US" sz="4000" b="1">
                <a:ea typeface="Calibri"/>
                <a:cs typeface="Calibri"/>
              </a:rPr>
              <a:t>Integrating SEL in Instruction</a:t>
            </a:r>
          </a:p>
        </p:txBody>
      </p:sp>
      <p:pic>
        <p:nvPicPr>
          <p:cNvPr id="1028" name="Picture 4" descr="Vector girl in flat multitasking time management">
            <a:extLst>
              <a:ext uri="{FF2B5EF4-FFF2-40B4-BE49-F238E27FC236}">
                <a16:creationId xmlns:a16="http://schemas.microsoft.com/office/drawing/2014/main" id="{BCB75C78-A893-2B35-21C3-B1CF780EEB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185" y="3675185"/>
            <a:ext cx="6611815" cy="66118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C4F3F98D-DA72-3834-298B-AACF4D57C00F}"/>
              </a:ext>
            </a:extLst>
          </p:cNvPr>
          <p:cNvGraphicFramePr/>
          <p:nvPr>
            <p:extLst>
              <p:ext uri="{D42A27DB-BD31-4B8C-83A1-F6EECF244321}">
                <p14:modId xmlns:p14="http://schemas.microsoft.com/office/powerpoint/2010/main" val="2397566296"/>
              </p:ext>
            </p:extLst>
          </p:nvPr>
        </p:nvGraphicFramePr>
        <p:xfrm>
          <a:off x="7111764" y="2159000"/>
          <a:ext cx="12192000" cy="812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6949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21129-0BCC-FFB4-BCDF-A78364765F82}"/>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0FE69C91-E8E7-9E95-9DC6-45BEEB3DD717}"/>
              </a:ext>
            </a:extLst>
          </p:cNvPr>
          <p:cNvSpPr/>
          <p:nvPr/>
        </p:nvSpPr>
        <p:spPr>
          <a:xfrm>
            <a:off x="453056" y="209550"/>
            <a:ext cx="16926937" cy="9860294"/>
          </a:xfrm>
          <a:custGeom>
            <a:avLst/>
            <a:gdLst/>
            <a:ahLst/>
            <a:cxnLst/>
            <a:rect l="l" t="t" r="r" b="b"/>
            <a:pathLst>
              <a:path w="5885440" h="5864038">
                <a:moveTo>
                  <a:pt x="0" y="0"/>
                </a:moveTo>
                <a:lnTo>
                  <a:pt x="5885440" y="0"/>
                </a:lnTo>
                <a:lnTo>
                  <a:pt x="5885440" y="5864038"/>
                </a:lnTo>
                <a:lnTo>
                  <a:pt x="0" y="5864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6074197B-D56C-514D-F06B-0CEC7ABAF55C}"/>
              </a:ext>
            </a:extLst>
          </p:cNvPr>
          <p:cNvSpPr txBox="1"/>
          <p:nvPr/>
        </p:nvSpPr>
        <p:spPr>
          <a:xfrm>
            <a:off x="4651417" y="876003"/>
            <a:ext cx="8534400" cy="1323439"/>
          </a:xfrm>
          <a:prstGeom prst="rect">
            <a:avLst/>
          </a:prstGeom>
          <a:noFill/>
        </p:spPr>
        <p:txBody>
          <a:bodyPr wrap="square" lIns="91440" tIns="45720" rIns="91440" bIns="45720" rtlCol="0" anchor="t">
            <a:spAutoFit/>
          </a:bodyPr>
          <a:lstStyle/>
          <a:p>
            <a:pPr algn="ctr"/>
            <a:r>
              <a:rPr lang="en-US" sz="4000" b="1">
                <a:ea typeface="Calibri"/>
                <a:cs typeface="Calibri"/>
              </a:rPr>
              <a:t>Integrating SEL in Instruction</a:t>
            </a:r>
          </a:p>
          <a:p>
            <a:pPr algn="ctr"/>
            <a:r>
              <a:rPr lang="en-US" sz="4000" b="1">
                <a:ea typeface="Calibri"/>
                <a:cs typeface="Calibri"/>
              </a:rPr>
              <a:t>Lesson Planning</a:t>
            </a:r>
          </a:p>
        </p:txBody>
      </p:sp>
      <p:sp>
        <p:nvSpPr>
          <p:cNvPr id="5" name="TextBox 4">
            <a:extLst>
              <a:ext uri="{FF2B5EF4-FFF2-40B4-BE49-F238E27FC236}">
                <a16:creationId xmlns:a16="http://schemas.microsoft.com/office/drawing/2014/main" id="{5A652EE6-E80B-E0FD-DA71-85A7B3E50BF5}"/>
              </a:ext>
            </a:extLst>
          </p:cNvPr>
          <p:cNvSpPr txBox="1"/>
          <p:nvPr/>
        </p:nvSpPr>
        <p:spPr>
          <a:xfrm>
            <a:off x="2245629" y="3795541"/>
            <a:ext cx="7085939" cy="600164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3600"/>
              <a:t>Connect Academic and SEL learning objectives</a:t>
            </a:r>
          </a:p>
          <a:p>
            <a:pPr marL="285750" indent="-285750">
              <a:spcBef>
                <a:spcPts val="600"/>
              </a:spcBef>
              <a:spcAft>
                <a:spcPts val="600"/>
              </a:spcAft>
              <a:buFont typeface="Arial" panose="020B0604020202020204" pitchFamily="34" charset="0"/>
              <a:buChar char="•"/>
            </a:pPr>
            <a:r>
              <a:rPr lang="en-US" sz="3600"/>
              <a:t>Ask Open-Ended Questions</a:t>
            </a:r>
          </a:p>
          <a:p>
            <a:pPr marL="285750" indent="-285750">
              <a:spcBef>
                <a:spcPts val="600"/>
              </a:spcBef>
              <a:spcAft>
                <a:spcPts val="600"/>
              </a:spcAft>
              <a:buFont typeface="Arial" panose="020B0604020202020204" pitchFamily="34" charset="0"/>
              <a:buChar char="•"/>
            </a:pPr>
            <a:r>
              <a:rPr lang="en-US" sz="3600"/>
              <a:t>Build in Opportunities for Choice</a:t>
            </a:r>
          </a:p>
          <a:p>
            <a:pPr marL="285750" indent="-285750">
              <a:spcBef>
                <a:spcPts val="600"/>
              </a:spcBef>
              <a:spcAft>
                <a:spcPts val="600"/>
              </a:spcAft>
              <a:buFont typeface="Arial" panose="020B0604020202020204" pitchFamily="34" charset="0"/>
              <a:buChar char="•"/>
            </a:pPr>
            <a:r>
              <a:rPr lang="en-US" sz="3600"/>
              <a:t>Include more partner discussions</a:t>
            </a:r>
          </a:p>
          <a:p>
            <a:pPr marL="285750" indent="-285750">
              <a:spcBef>
                <a:spcPts val="600"/>
              </a:spcBef>
              <a:spcAft>
                <a:spcPts val="600"/>
              </a:spcAft>
              <a:buFont typeface="Arial" panose="020B0604020202020204" pitchFamily="34" charset="0"/>
              <a:buChar char="•"/>
            </a:pPr>
            <a:r>
              <a:rPr lang="en-US" sz="3600"/>
              <a:t>Structure tasks to require collaboration</a:t>
            </a:r>
          </a:p>
          <a:p>
            <a:pPr marL="285750" indent="-285750">
              <a:spcBef>
                <a:spcPts val="600"/>
              </a:spcBef>
              <a:spcAft>
                <a:spcPts val="600"/>
              </a:spcAft>
              <a:buFont typeface="Arial" panose="020B0604020202020204" pitchFamily="34" charset="0"/>
              <a:buChar char="•"/>
            </a:pPr>
            <a:r>
              <a:rPr lang="en-US" sz="3600"/>
              <a:t>Anticipate differences</a:t>
            </a:r>
          </a:p>
          <a:p>
            <a:pPr marL="285750" indent="-285750">
              <a:spcBef>
                <a:spcPts val="600"/>
              </a:spcBef>
              <a:spcAft>
                <a:spcPts val="600"/>
              </a:spcAft>
              <a:buFont typeface="Arial" panose="020B0604020202020204" pitchFamily="34" charset="0"/>
              <a:buChar char="•"/>
            </a:pPr>
            <a:r>
              <a:rPr lang="en-US" sz="3600"/>
              <a:t>Save time for a closing reflection </a:t>
            </a:r>
          </a:p>
        </p:txBody>
      </p:sp>
      <p:sp>
        <p:nvSpPr>
          <p:cNvPr id="6" name="TextBox 5">
            <a:extLst>
              <a:ext uri="{FF2B5EF4-FFF2-40B4-BE49-F238E27FC236}">
                <a16:creationId xmlns:a16="http://schemas.microsoft.com/office/drawing/2014/main" id="{4DE88E14-9433-25FE-0161-91B0E4412572}"/>
              </a:ext>
            </a:extLst>
          </p:cNvPr>
          <p:cNvSpPr txBox="1"/>
          <p:nvPr/>
        </p:nvSpPr>
        <p:spPr>
          <a:xfrm>
            <a:off x="4059900" y="2414885"/>
            <a:ext cx="10543335" cy="369332"/>
          </a:xfrm>
          <a:prstGeom prst="rect">
            <a:avLst/>
          </a:prstGeom>
          <a:noFill/>
        </p:spPr>
        <p:txBody>
          <a:bodyPr wrap="none" rtlCol="0">
            <a:spAutoFit/>
          </a:bodyPr>
          <a:lstStyle/>
          <a:p>
            <a:r>
              <a:rPr lang="en-US">
                <a:hlinkClick r:id="rId5"/>
              </a:rPr>
              <a:t>https://schoolguide.casel.org/uploads/sites/2/2018/12/SEL-Integrated-Lesson-Planning-Checklist-10.07.24.pdf</a:t>
            </a:r>
            <a:endParaRPr lang="en-US"/>
          </a:p>
        </p:txBody>
      </p:sp>
      <p:sp>
        <p:nvSpPr>
          <p:cNvPr id="10" name="TextBox 9">
            <a:extLst>
              <a:ext uri="{FF2B5EF4-FFF2-40B4-BE49-F238E27FC236}">
                <a16:creationId xmlns:a16="http://schemas.microsoft.com/office/drawing/2014/main" id="{7A831E9E-FF48-087F-A9D4-6D25F318015C}"/>
              </a:ext>
            </a:extLst>
          </p:cNvPr>
          <p:cNvSpPr txBox="1"/>
          <p:nvPr/>
        </p:nvSpPr>
        <p:spPr>
          <a:xfrm>
            <a:off x="10670316" y="3865519"/>
            <a:ext cx="670967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SEL Signature practices</a:t>
            </a:r>
          </a:p>
          <a:p>
            <a:pPr marL="571500" indent="-571500">
              <a:buFont typeface="Arial" panose="020B0604020202020204" pitchFamily="34" charset="0"/>
              <a:buChar char="•"/>
            </a:pPr>
            <a:r>
              <a:rPr lang="en-US" sz="3600" b="1">
                <a:solidFill>
                  <a:srgbClr val="C00000"/>
                </a:solidFill>
                <a:ea typeface="Calibri"/>
                <a:cs typeface="Calibri"/>
              </a:rPr>
              <a:t>Welcoming Activities</a:t>
            </a:r>
            <a:endParaRPr lang="en-US" sz="3600" b="1">
              <a:ea typeface="Calibri"/>
              <a:cs typeface="Calibri"/>
            </a:endParaRPr>
          </a:p>
          <a:p>
            <a:pPr marL="571500" indent="-571500">
              <a:buFont typeface="Arial" panose="020B0604020202020204" pitchFamily="34" charset="0"/>
              <a:buChar char="•"/>
            </a:pPr>
            <a:r>
              <a:rPr lang="en-US" sz="3600" b="1">
                <a:solidFill>
                  <a:srgbClr val="0070C0"/>
                </a:solidFill>
                <a:ea typeface="Calibri"/>
                <a:cs typeface="Calibri"/>
              </a:rPr>
              <a:t>Engaging Practices</a:t>
            </a:r>
            <a:endParaRPr lang="en-US" sz="3600" b="1">
              <a:ea typeface="Calibri"/>
              <a:cs typeface="Calibri"/>
            </a:endParaRPr>
          </a:p>
          <a:p>
            <a:pPr marL="571500" indent="-571500">
              <a:buFont typeface="Arial" panose="020B0604020202020204" pitchFamily="34" charset="0"/>
              <a:buChar char="•"/>
            </a:pPr>
            <a:r>
              <a:rPr lang="en-US" sz="3600" b="1">
                <a:solidFill>
                  <a:srgbClr val="00B050"/>
                </a:solidFill>
                <a:ea typeface="Calibri"/>
                <a:cs typeface="Calibri"/>
              </a:rPr>
              <a:t>Optimistic Closures</a:t>
            </a:r>
          </a:p>
        </p:txBody>
      </p:sp>
      <p:sp>
        <p:nvSpPr>
          <p:cNvPr id="11" name="TextBox 10">
            <a:extLst>
              <a:ext uri="{FF2B5EF4-FFF2-40B4-BE49-F238E27FC236}">
                <a16:creationId xmlns:a16="http://schemas.microsoft.com/office/drawing/2014/main" id="{FEC1D9B5-4BAA-48B9-0A19-94609F45C7BD}"/>
              </a:ext>
            </a:extLst>
          </p:cNvPr>
          <p:cNvSpPr txBox="1"/>
          <p:nvPr/>
        </p:nvSpPr>
        <p:spPr>
          <a:xfrm>
            <a:off x="10224842" y="6726024"/>
            <a:ext cx="670967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ea typeface="Calibri"/>
                <a:cs typeface="Calibri"/>
              </a:rPr>
              <a:t>UDL – Multiple means of… </a:t>
            </a:r>
          </a:p>
          <a:p>
            <a:pPr marL="571500" indent="-571500">
              <a:buFont typeface="Arial" panose="020B0604020202020204" pitchFamily="34" charset="0"/>
              <a:buChar char="•"/>
            </a:pPr>
            <a:r>
              <a:rPr lang="en-US" sz="3600" b="1">
                <a:solidFill>
                  <a:srgbClr val="00B0F0"/>
                </a:solidFill>
                <a:ea typeface="Calibri"/>
                <a:cs typeface="Calibri"/>
              </a:rPr>
              <a:t>Engagement</a:t>
            </a:r>
          </a:p>
          <a:p>
            <a:pPr marL="571500" indent="-571500">
              <a:buFont typeface="Arial" panose="020B0604020202020204" pitchFamily="34" charset="0"/>
              <a:buChar char="•"/>
            </a:pPr>
            <a:r>
              <a:rPr lang="en-US" sz="3600" b="1">
                <a:solidFill>
                  <a:srgbClr val="7030A0"/>
                </a:solidFill>
                <a:ea typeface="Calibri"/>
                <a:cs typeface="Calibri"/>
              </a:rPr>
              <a:t>Representation </a:t>
            </a:r>
          </a:p>
          <a:p>
            <a:pPr marL="571500" indent="-571500">
              <a:buFont typeface="Arial" panose="020B0604020202020204" pitchFamily="34" charset="0"/>
              <a:buChar char="•"/>
            </a:pPr>
            <a:r>
              <a:rPr lang="en-US" sz="3600" b="1">
                <a:solidFill>
                  <a:srgbClr val="FFC000"/>
                </a:solidFill>
                <a:ea typeface="Calibri"/>
                <a:cs typeface="Calibri"/>
              </a:rPr>
              <a:t>Action &amp; Expression</a:t>
            </a:r>
          </a:p>
        </p:txBody>
      </p:sp>
      <p:sp>
        <p:nvSpPr>
          <p:cNvPr id="27" name="Right Brace 26">
            <a:extLst>
              <a:ext uri="{FF2B5EF4-FFF2-40B4-BE49-F238E27FC236}">
                <a16:creationId xmlns:a16="http://schemas.microsoft.com/office/drawing/2014/main" id="{16ABC799-0B2C-FC33-47F8-DF301ECB77CE}"/>
              </a:ext>
            </a:extLst>
          </p:cNvPr>
          <p:cNvSpPr/>
          <p:nvPr/>
        </p:nvSpPr>
        <p:spPr>
          <a:xfrm>
            <a:off x="8916524" y="5139697"/>
            <a:ext cx="1048091" cy="372294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F9722868-F475-02C2-5DD5-39D11DFB0C33}"/>
              </a:ext>
            </a:extLst>
          </p:cNvPr>
          <p:cNvCxnSpPr/>
          <p:nvPr/>
        </p:nvCxnSpPr>
        <p:spPr>
          <a:xfrm>
            <a:off x="7784123" y="5272868"/>
            <a:ext cx="288619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98A211A-39F2-21B1-00EC-38F4FC9B5930}"/>
              </a:ext>
            </a:extLst>
          </p:cNvPr>
          <p:cNvCxnSpPr/>
          <p:nvPr/>
        </p:nvCxnSpPr>
        <p:spPr>
          <a:xfrm flipV="1">
            <a:off x="8916524" y="5345723"/>
            <a:ext cx="1753792" cy="8281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186C11-F41E-4F7C-A5C3-A3172B3C4B0C}"/>
              </a:ext>
            </a:extLst>
          </p:cNvPr>
          <p:cNvCxnSpPr/>
          <p:nvPr/>
        </p:nvCxnSpPr>
        <p:spPr>
          <a:xfrm flipV="1">
            <a:off x="8901309" y="5309296"/>
            <a:ext cx="1769007" cy="14870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87D3697-00A5-D294-D625-8A239BB1725A}"/>
              </a:ext>
            </a:extLst>
          </p:cNvPr>
          <p:cNvCxnSpPr/>
          <p:nvPr/>
        </p:nvCxnSpPr>
        <p:spPr>
          <a:xfrm flipV="1">
            <a:off x="7479323" y="5272868"/>
            <a:ext cx="3190993" cy="22451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18DB30F-21D7-5774-9E2F-41CDB8225536}"/>
              </a:ext>
            </a:extLst>
          </p:cNvPr>
          <p:cNvCxnSpPr/>
          <p:nvPr/>
        </p:nvCxnSpPr>
        <p:spPr>
          <a:xfrm flipV="1">
            <a:off x="8901309" y="5855411"/>
            <a:ext cx="1954260" cy="355558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79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F118-1AB5-4143-1751-83585BDD917D}"/>
              </a:ext>
            </a:extLst>
          </p:cNvPr>
          <p:cNvSpPr>
            <a:spLocks noGrp="1"/>
          </p:cNvSpPr>
          <p:nvPr>
            <p:ph type="title"/>
          </p:nvPr>
        </p:nvSpPr>
        <p:spPr>
          <a:xfrm>
            <a:off x="2126673" y="455613"/>
            <a:ext cx="14034654" cy="1143000"/>
          </a:xfrm>
        </p:spPr>
        <p:txBody>
          <a:bodyPr/>
          <a:lstStyle/>
          <a:p>
            <a:pPr algn="ctr"/>
            <a:r>
              <a:rPr lang="en-US">
                <a:latin typeface="Calibri"/>
                <a:ea typeface="Calibri"/>
                <a:cs typeface="Calibri"/>
              </a:rPr>
              <a:t>Including Explicit SEL Instruction in a Content Area Classes</a:t>
            </a:r>
            <a:endParaRPr lang="en-US">
              <a:ea typeface="Calibri"/>
            </a:endParaRPr>
          </a:p>
        </p:txBody>
      </p:sp>
      <p:graphicFrame>
        <p:nvGraphicFramePr>
          <p:cNvPr id="4" name="Table 3">
            <a:extLst>
              <a:ext uri="{FF2B5EF4-FFF2-40B4-BE49-F238E27FC236}">
                <a16:creationId xmlns:a16="http://schemas.microsoft.com/office/drawing/2014/main" id="{F9C01750-4E02-6465-22F7-25B502DB3475}"/>
              </a:ext>
            </a:extLst>
          </p:cNvPr>
          <p:cNvGraphicFramePr>
            <a:graphicFrameLocks noGrp="1"/>
          </p:cNvGraphicFramePr>
          <p:nvPr>
            <p:extLst>
              <p:ext uri="{D42A27DB-BD31-4B8C-83A1-F6EECF244321}">
                <p14:modId xmlns:p14="http://schemas.microsoft.com/office/powerpoint/2010/main" val="1575018256"/>
              </p:ext>
            </p:extLst>
          </p:nvPr>
        </p:nvGraphicFramePr>
        <p:xfrm>
          <a:off x="1080654" y="1766455"/>
          <a:ext cx="16135068" cy="7249230"/>
        </p:xfrm>
        <a:graphic>
          <a:graphicData uri="http://schemas.openxmlformats.org/drawingml/2006/table">
            <a:tbl>
              <a:tblPr firstRow="1" bandRow="1">
                <a:tableStyleId>{5C22544A-7EE6-4342-B048-85BDC9FD1C3A}</a:tableStyleId>
              </a:tblPr>
              <a:tblGrid>
                <a:gridCol w="4033767">
                  <a:extLst>
                    <a:ext uri="{9D8B030D-6E8A-4147-A177-3AD203B41FA5}">
                      <a16:colId xmlns:a16="http://schemas.microsoft.com/office/drawing/2014/main" val="4090223642"/>
                    </a:ext>
                  </a:extLst>
                </a:gridCol>
                <a:gridCol w="4033767">
                  <a:extLst>
                    <a:ext uri="{9D8B030D-6E8A-4147-A177-3AD203B41FA5}">
                      <a16:colId xmlns:a16="http://schemas.microsoft.com/office/drawing/2014/main" val="2419278916"/>
                    </a:ext>
                  </a:extLst>
                </a:gridCol>
                <a:gridCol w="4033767">
                  <a:extLst>
                    <a:ext uri="{9D8B030D-6E8A-4147-A177-3AD203B41FA5}">
                      <a16:colId xmlns:a16="http://schemas.microsoft.com/office/drawing/2014/main" val="1426302787"/>
                    </a:ext>
                  </a:extLst>
                </a:gridCol>
                <a:gridCol w="4033767">
                  <a:extLst>
                    <a:ext uri="{9D8B030D-6E8A-4147-A177-3AD203B41FA5}">
                      <a16:colId xmlns:a16="http://schemas.microsoft.com/office/drawing/2014/main" val="3319345177"/>
                    </a:ext>
                  </a:extLst>
                </a:gridCol>
              </a:tblGrid>
              <a:tr h="922164">
                <a:tc>
                  <a:txBody>
                    <a:bodyPr/>
                    <a:lstStyle/>
                    <a:p>
                      <a:pPr algn="ctr"/>
                      <a:r>
                        <a:rPr lang="en-US" sz="4400"/>
                        <a:t>Sequenced</a:t>
                      </a:r>
                    </a:p>
                  </a:txBody>
                  <a:tcPr anchor="ctr"/>
                </a:tc>
                <a:tc>
                  <a:txBody>
                    <a:bodyPr/>
                    <a:lstStyle/>
                    <a:p>
                      <a:pPr algn="ctr"/>
                      <a:r>
                        <a:rPr lang="en-US" sz="4400"/>
                        <a:t>Active</a:t>
                      </a:r>
                    </a:p>
                  </a:txBody>
                  <a:tcPr anchor="ctr"/>
                </a:tc>
                <a:tc>
                  <a:txBody>
                    <a:bodyPr/>
                    <a:lstStyle/>
                    <a:p>
                      <a:pPr algn="ctr"/>
                      <a:r>
                        <a:rPr lang="en-US" sz="4400"/>
                        <a:t>Focused</a:t>
                      </a:r>
                    </a:p>
                  </a:txBody>
                  <a:tcPr anchor="ctr"/>
                </a:tc>
                <a:tc>
                  <a:txBody>
                    <a:bodyPr/>
                    <a:lstStyle/>
                    <a:p>
                      <a:pPr algn="ctr"/>
                      <a:r>
                        <a:rPr lang="en-US" sz="4400"/>
                        <a:t>Explicit</a:t>
                      </a:r>
                    </a:p>
                  </a:txBody>
                  <a:tcPr anchor="ctr"/>
                </a:tc>
                <a:extLst>
                  <a:ext uri="{0D108BD9-81ED-4DB2-BD59-A6C34878D82A}">
                    <a16:rowId xmlns:a16="http://schemas.microsoft.com/office/drawing/2014/main" val="2854375796"/>
                  </a:ext>
                </a:extLst>
              </a:tr>
              <a:tr h="6327066">
                <a:tc>
                  <a:txBody>
                    <a:bodyPr/>
                    <a:lstStyle/>
                    <a:p>
                      <a:pPr lvl="0">
                        <a:buNone/>
                      </a:pPr>
                      <a:r>
                        <a:rPr lang="en-US" sz="2800" b="0" i="0" u="none" strike="noStrike" noProof="0">
                          <a:solidFill>
                            <a:srgbClr val="000000"/>
                          </a:solidFill>
                          <a:latin typeface="Calibri Light"/>
                        </a:rPr>
                        <a:t>Instruction is planned in a series of connected and coordinated steps so that social and emotional skills build upon each other and are strengthened over time </a:t>
                      </a:r>
                      <a:endParaRPr lang="en-US" sz="2800"/>
                    </a:p>
                    <a:p>
                      <a:pPr lvl="0">
                        <a:buNone/>
                      </a:pPr>
                      <a:endParaRPr lang="en-US" sz="2800" b="0" i="0" u="none" strike="noStrike" noProof="0">
                        <a:solidFill>
                          <a:srgbClr val="000000"/>
                        </a:solidFill>
                        <a:latin typeface="Calibri Light"/>
                      </a:endParaRPr>
                    </a:p>
                    <a:p>
                      <a:pPr lvl="0">
                        <a:buNone/>
                      </a:pPr>
                      <a:r>
                        <a:rPr lang="en-US" sz="2800" b="0" i="0" u="none" strike="noStrike" noProof="0">
                          <a:solidFill>
                            <a:srgbClr val="000000"/>
                          </a:solidFill>
                          <a:latin typeface="Calibri Light"/>
                        </a:rPr>
                        <a:t>For example, we may need practice recognizing and managing emotions before we are ready to attempt conflict resolution. </a:t>
                      </a:r>
                      <a:endParaRPr lang="en-US" sz="2800"/>
                    </a:p>
                  </a:txBody>
                  <a:tcPr/>
                </a:tc>
                <a:tc>
                  <a:txBody>
                    <a:bodyPr/>
                    <a:lstStyle/>
                    <a:p>
                      <a:pPr lvl="0">
                        <a:buNone/>
                      </a:pPr>
                      <a:r>
                        <a:rPr lang="en-US" sz="3200" b="0" i="0" u="none" strike="noStrike" noProof="0">
                          <a:solidFill>
                            <a:srgbClr val="000000"/>
                          </a:solidFill>
                          <a:latin typeface="Calibri Light"/>
                        </a:rPr>
                        <a:t>Instruction uses active forms of learning to help students master new skills </a:t>
                      </a:r>
                      <a:endParaRPr lang="en-US" sz="3200"/>
                    </a:p>
                    <a:p>
                      <a:pPr lvl="0">
                        <a:buNone/>
                      </a:pPr>
                      <a:endParaRPr lang="en-US" sz="3200" b="0" i="0" u="none" strike="noStrike" noProof="0">
                        <a:solidFill>
                          <a:srgbClr val="000000"/>
                        </a:solidFill>
                        <a:latin typeface="Calibri Light"/>
                      </a:endParaRPr>
                    </a:p>
                    <a:p>
                      <a:pPr lvl="0">
                        <a:buNone/>
                      </a:pPr>
                      <a:r>
                        <a:rPr lang="en-US" sz="3200" b="0" i="0" u="none" strike="noStrike" noProof="0">
                          <a:solidFill>
                            <a:srgbClr val="000000"/>
                          </a:solidFill>
                          <a:latin typeface="Calibri Light"/>
                        </a:rPr>
                        <a:t>For example, experiential or project-based learning, real-life application, discussion, or problem-solving scenarios. </a:t>
                      </a:r>
                      <a:endParaRPr lang="en-US" sz="3200"/>
                    </a:p>
                  </a:txBody>
                  <a:tcPr/>
                </a:tc>
                <a:tc>
                  <a:txBody>
                    <a:bodyPr/>
                    <a:lstStyle/>
                    <a:p>
                      <a:pPr lvl="0">
                        <a:buNone/>
                      </a:pPr>
                      <a:r>
                        <a:rPr lang="en-US" sz="3200" b="0" i="0" u="none" strike="noStrike" noProof="0">
                          <a:solidFill>
                            <a:srgbClr val="000000"/>
                          </a:solidFill>
                          <a:latin typeface="Calibri Light"/>
                        </a:rPr>
                        <a:t>Time and attention is devoted to developing personal or social skills. It is intentional rather than incidental. </a:t>
                      </a:r>
                      <a:endParaRPr lang="en-US" sz="3200"/>
                    </a:p>
                  </a:txBody>
                  <a:tcPr/>
                </a:tc>
                <a:tc>
                  <a:txBody>
                    <a:bodyPr/>
                    <a:lstStyle/>
                    <a:p>
                      <a:pPr lvl="0">
                        <a:buNone/>
                      </a:pPr>
                      <a:r>
                        <a:rPr lang="en-US" sz="3200" b="0" i="0" u="none" strike="noStrike" noProof="0">
                          <a:solidFill>
                            <a:srgbClr val="000000"/>
                          </a:solidFill>
                          <a:latin typeface="Calibri Light"/>
                        </a:rPr>
                        <a:t>Instruction targets a specific social and emotional skill or goal; students are made aware of what they are learning and practicing. </a:t>
                      </a:r>
                      <a:endParaRPr lang="en-US" sz="3200"/>
                    </a:p>
                  </a:txBody>
                  <a:tcPr/>
                </a:tc>
                <a:extLst>
                  <a:ext uri="{0D108BD9-81ED-4DB2-BD59-A6C34878D82A}">
                    <a16:rowId xmlns:a16="http://schemas.microsoft.com/office/drawing/2014/main" val="375696316"/>
                  </a:ext>
                </a:extLst>
              </a:tr>
            </a:tbl>
          </a:graphicData>
        </a:graphic>
      </p:graphicFrame>
    </p:spTree>
    <p:extLst>
      <p:ext uri="{BB962C8B-B14F-4D97-AF65-F5344CB8AC3E}">
        <p14:creationId xmlns:p14="http://schemas.microsoft.com/office/powerpoint/2010/main" val="2615583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2CFE-82C8-C019-FD71-E7CD75BC8935}"/>
              </a:ext>
            </a:extLst>
          </p:cNvPr>
          <p:cNvSpPr>
            <a:spLocks noGrp="1"/>
          </p:cNvSpPr>
          <p:nvPr>
            <p:ph type="title"/>
          </p:nvPr>
        </p:nvSpPr>
        <p:spPr>
          <a:xfrm>
            <a:off x="2126673" y="327910"/>
            <a:ext cx="14034654" cy="1143000"/>
          </a:xfrm>
        </p:spPr>
        <p:txBody>
          <a:bodyPr/>
          <a:lstStyle/>
          <a:p>
            <a:pPr algn="ctr"/>
            <a:r>
              <a:rPr lang="en-US">
                <a:latin typeface="Calibri"/>
                <a:ea typeface="Calibri"/>
                <a:cs typeface="Calibri"/>
              </a:rPr>
              <a:t>SEL &amp; Group Lab Roles in a Science Classroom</a:t>
            </a:r>
            <a:endParaRPr lang="en-US">
              <a:ea typeface="Calibri"/>
            </a:endParaRPr>
          </a:p>
        </p:txBody>
      </p:sp>
      <p:sp>
        <p:nvSpPr>
          <p:cNvPr id="3" name="Content Placeholder 2">
            <a:extLst>
              <a:ext uri="{FF2B5EF4-FFF2-40B4-BE49-F238E27FC236}">
                <a16:creationId xmlns:a16="http://schemas.microsoft.com/office/drawing/2014/main" id="{92D02110-DF4E-4674-DA78-AB8126212F2F}"/>
              </a:ext>
            </a:extLst>
          </p:cNvPr>
          <p:cNvSpPr>
            <a:spLocks noGrp="1"/>
          </p:cNvSpPr>
          <p:nvPr>
            <p:ph idx="1"/>
          </p:nvPr>
        </p:nvSpPr>
        <p:spPr>
          <a:xfrm>
            <a:off x="2126673" y="1606550"/>
            <a:ext cx="14034654" cy="1290279"/>
          </a:xfrm>
        </p:spPr>
        <p:style>
          <a:lnRef idx="2">
            <a:schemeClr val="accent4">
              <a:shade val="15000"/>
            </a:schemeClr>
          </a:lnRef>
          <a:fillRef idx="1">
            <a:schemeClr val="accent4"/>
          </a:fillRef>
          <a:effectRef idx="0">
            <a:schemeClr val="accent4"/>
          </a:effectRef>
          <a:fontRef idx="minor">
            <a:schemeClr val="lt1"/>
          </a:fontRef>
        </p:style>
        <p:txBody>
          <a:bodyPr vert="horz" lIns="91440" tIns="45720" rIns="91440" bIns="45720" rtlCol="0" anchor="t">
            <a:normAutofit/>
          </a:bodyPr>
          <a:lstStyle/>
          <a:p>
            <a:pPr marL="0" indent="0">
              <a:buNone/>
            </a:pPr>
            <a:r>
              <a:rPr lang="en-US">
                <a:latin typeface="Calibri"/>
                <a:ea typeface="Calibri"/>
                <a:cs typeface="Calibri"/>
              </a:rPr>
              <a:t>Oregon SEL Standard 4: Establish and maintain healthy, supportive relationships and effectively navigate diverse settings in order to collaboratively solve problems.</a:t>
            </a:r>
            <a:endParaRPr lang="en-US"/>
          </a:p>
          <a:p>
            <a:pPr marL="0" indent="0">
              <a:buNone/>
            </a:pPr>
            <a:endParaRPr lang="en-US">
              <a:ea typeface="Calibri"/>
            </a:endParaRPr>
          </a:p>
        </p:txBody>
      </p:sp>
      <p:graphicFrame>
        <p:nvGraphicFramePr>
          <p:cNvPr id="4" name="Table 3">
            <a:extLst>
              <a:ext uri="{FF2B5EF4-FFF2-40B4-BE49-F238E27FC236}">
                <a16:creationId xmlns:a16="http://schemas.microsoft.com/office/drawing/2014/main" id="{AA26B3A8-EF07-6182-EB14-7F01574EAB82}"/>
              </a:ext>
            </a:extLst>
          </p:cNvPr>
          <p:cNvGraphicFramePr>
            <a:graphicFrameLocks noGrp="1"/>
          </p:cNvGraphicFramePr>
          <p:nvPr>
            <p:extLst>
              <p:ext uri="{D42A27DB-BD31-4B8C-83A1-F6EECF244321}">
                <p14:modId xmlns:p14="http://schemas.microsoft.com/office/powerpoint/2010/main" val="647476354"/>
              </p:ext>
            </p:extLst>
          </p:nvPr>
        </p:nvGraphicFramePr>
        <p:xfrm>
          <a:off x="2127637" y="3385043"/>
          <a:ext cx="14127480" cy="6159379"/>
        </p:xfrm>
        <a:graphic>
          <a:graphicData uri="http://schemas.openxmlformats.org/drawingml/2006/table">
            <a:tbl>
              <a:tblPr firstRow="1" bandRow="1">
                <a:tableStyleId>{5C22544A-7EE6-4342-B048-85BDC9FD1C3A}</a:tableStyleId>
              </a:tblPr>
              <a:tblGrid>
                <a:gridCol w="4709160">
                  <a:extLst>
                    <a:ext uri="{9D8B030D-6E8A-4147-A177-3AD203B41FA5}">
                      <a16:colId xmlns:a16="http://schemas.microsoft.com/office/drawing/2014/main" val="2743908355"/>
                    </a:ext>
                  </a:extLst>
                </a:gridCol>
                <a:gridCol w="4709160">
                  <a:extLst>
                    <a:ext uri="{9D8B030D-6E8A-4147-A177-3AD203B41FA5}">
                      <a16:colId xmlns:a16="http://schemas.microsoft.com/office/drawing/2014/main" val="4182412985"/>
                    </a:ext>
                  </a:extLst>
                </a:gridCol>
                <a:gridCol w="4709160">
                  <a:extLst>
                    <a:ext uri="{9D8B030D-6E8A-4147-A177-3AD203B41FA5}">
                      <a16:colId xmlns:a16="http://schemas.microsoft.com/office/drawing/2014/main" val="1774480127"/>
                    </a:ext>
                  </a:extLst>
                </a:gridCol>
              </a:tblGrid>
              <a:tr h="949569">
                <a:tc gridSpan="3">
                  <a:txBody>
                    <a:bodyPr/>
                    <a:lstStyle/>
                    <a:p>
                      <a:pPr algn="ctr"/>
                      <a:r>
                        <a:rPr lang="en-US" sz="4000"/>
                        <a:t>Sequenced</a:t>
                      </a:r>
                    </a:p>
                  </a:txBody>
                  <a:tcPr anchor="ctr"/>
                </a:tc>
                <a:tc hMerge="1">
                  <a:txBody>
                    <a:bodyPr/>
                    <a:lstStyle/>
                    <a:p>
                      <a:endParaRPr lang="en-US"/>
                    </a:p>
                  </a:txBody>
                  <a:tcPr anchor="ctr"/>
                </a:tc>
                <a:tc hMerge="1">
                  <a:txBody>
                    <a:bodyPr/>
                    <a:lstStyle/>
                    <a:p>
                      <a:endParaRPr lang="en-US"/>
                    </a:p>
                  </a:txBody>
                  <a:tcPr anchor="ctr"/>
                </a:tc>
                <a:extLst>
                  <a:ext uri="{0D108BD9-81ED-4DB2-BD59-A6C34878D82A}">
                    <a16:rowId xmlns:a16="http://schemas.microsoft.com/office/drawing/2014/main" val="4105357940"/>
                  </a:ext>
                </a:extLst>
              </a:tr>
              <a:tr h="851170">
                <a:tc>
                  <a:txBody>
                    <a:bodyPr/>
                    <a:lstStyle/>
                    <a:p>
                      <a:pPr algn="ctr"/>
                      <a:r>
                        <a:rPr lang="en-US" sz="4000"/>
                        <a:t>Beginning of the Year</a:t>
                      </a:r>
                    </a:p>
                  </a:txBody>
                  <a:tcPr anchor="ctr"/>
                </a:tc>
                <a:tc>
                  <a:txBody>
                    <a:bodyPr/>
                    <a:lstStyle/>
                    <a:p>
                      <a:pPr algn="ctr"/>
                      <a:r>
                        <a:rPr lang="en-US" sz="4000"/>
                        <a:t>Middle of the Year</a:t>
                      </a:r>
                    </a:p>
                  </a:txBody>
                  <a:tcPr anchor="ctr"/>
                </a:tc>
                <a:tc>
                  <a:txBody>
                    <a:bodyPr/>
                    <a:lstStyle/>
                    <a:p>
                      <a:pPr algn="ctr"/>
                      <a:r>
                        <a:rPr lang="en-US" sz="4000"/>
                        <a:t>End of the Year</a:t>
                      </a:r>
                    </a:p>
                  </a:txBody>
                  <a:tcPr anchor="ctr"/>
                </a:tc>
                <a:extLst>
                  <a:ext uri="{0D108BD9-81ED-4DB2-BD59-A6C34878D82A}">
                    <a16:rowId xmlns:a16="http://schemas.microsoft.com/office/drawing/2014/main" val="137908244"/>
                  </a:ext>
                </a:extLst>
              </a:tr>
              <a:tr h="2112175">
                <a:tc>
                  <a:txBody>
                    <a:bodyPr/>
                    <a:lstStyle/>
                    <a:p>
                      <a:pPr lvl="0">
                        <a:buNone/>
                      </a:pPr>
                      <a:r>
                        <a:rPr lang="en-US" sz="2800" b="0" i="0" u="none" strike="noStrike" noProof="0">
                          <a:solidFill>
                            <a:srgbClr val="000000"/>
                          </a:solidFill>
                          <a:latin typeface="Calibri"/>
                        </a:rPr>
                        <a:t>Explicitly teach the lab roles; model what each lab role looks like; have cards at each lab table that remind them of their roles; have students practice the lab role in a lab that is less technical or content heavy; keep track of which lab roles students have practiced; rotate students through the lab roles; </a:t>
                      </a:r>
                      <a:endParaRPr lang="en-US" sz="2800"/>
                    </a:p>
                  </a:txBody>
                  <a:tcPr/>
                </a:tc>
                <a:tc>
                  <a:txBody>
                    <a:bodyPr/>
                    <a:lstStyle/>
                    <a:p>
                      <a:pPr lvl="0">
                        <a:buNone/>
                      </a:pPr>
                      <a:r>
                        <a:rPr lang="en-US" sz="2800" b="0" i="0" u="none" strike="noStrike" noProof="0">
                          <a:solidFill>
                            <a:srgbClr val="000000"/>
                          </a:solidFill>
                          <a:latin typeface="Calibri"/>
                        </a:rPr>
                        <a:t>Review lab roles and re-teach what the roles look like; add an additional role if appropriate; keep using the same roles over and over so students become proficient in all roles</a:t>
                      </a:r>
                      <a:endParaRPr lang="en-US" sz="2800"/>
                    </a:p>
                  </a:txBody>
                  <a:tcPr/>
                </a:tc>
                <a:tc>
                  <a:txBody>
                    <a:bodyPr/>
                    <a:lstStyle/>
                    <a:p>
                      <a:pPr lvl="0">
                        <a:buNone/>
                      </a:pPr>
                      <a:r>
                        <a:rPr lang="en-US" sz="2800" b="0" i="0" u="none" strike="noStrike" noProof="0">
                          <a:solidFill>
                            <a:srgbClr val="000000"/>
                          </a:solidFill>
                          <a:latin typeface="Calibri"/>
                        </a:rPr>
                        <a:t>Reflect on how students improved in their use of the roles throughout the year; Connect to SEL Standard 4</a:t>
                      </a:r>
                      <a:endParaRPr lang="en-US" sz="2800"/>
                    </a:p>
                  </a:txBody>
                  <a:tcPr/>
                </a:tc>
                <a:extLst>
                  <a:ext uri="{0D108BD9-81ED-4DB2-BD59-A6C34878D82A}">
                    <a16:rowId xmlns:a16="http://schemas.microsoft.com/office/drawing/2014/main" val="464027282"/>
                  </a:ext>
                </a:extLst>
              </a:tr>
            </a:tbl>
          </a:graphicData>
        </a:graphic>
      </p:graphicFrame>
    </p:spTree>
    <p:extLst>
      <p:ext uri="{BB962C8B-B14F-4D97-AF65-F5344CB8AC3E}">
        <p14:creationId xmlns:p14="http://schemas.microsoft.com/office/powerpoint/2010/main" val="4099329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301C0-9B22-3DD0-C3B1-0BE03C1A6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AD66C-EF01-4B1B-CAFD-DC625C3A3D7E}"/>
              </a:ext>
            </a:extLst>
          </p:cNvPr>
          <p:cNvSpPr>
            <a:spLocks noGrp="1"/>
          </p:cNvSpPr>
          <p:nvPr>
            <p:ph type="title"/>
          </p:nvPr>
        </p:nvSpPr>
        <p:spPr>
          <a:xfrm>
            <a:off x="2126673" y="327910"/>
            <a:ext cx="14034654" cy="1143000"/>
          </a:xfrm>
        </p:spPr>
        <p:txBody>
          <a:bodyPr/>
          <a:lstStyle/>
          <a:p>
            <a:pPr algn="ctr"/>
            <a:r>
              <a:rPr lang="en-US">
                <a:latin typeface="Calibri"/>
                <a:ea typeface="Calibri"/>
                <a:cs typeface="Calibri"/>
              </a:rPr>
              <a:t>SEL &amp; Group Lab Roles in a Science Classroom</a:t>
            </a:r>
            <a:endParaRPr lang="en-US">
              <a:ea typeface="Calibri"/>
            </a:endParaRPr>
          </a:p>
        </p:txBody>
      </p:sp>
      <p:sp>
        <p:nvSpPr>
          <p:cNvPr id="3" name="Content Placeholder 2">
            <a:extLst>
              <a:ext uri="{FF2B5EF4-FFF2-40B4-BE49-F238E27FC236}">
                <a16:creationId xmlns:a16="http://schemas.microsoft.com/office/drawing/2014/main" id="{5AE84FAC-31AE-E28C-B525-DC2555721AB4}"/>
              </a:ext>
            </a:extLst>
          </p:cNvPr>
          <p:cNvSpPr>
            <a:spLocks noGrp="1"/>
          </p:cNvSpPr>
          <p:nvPr>
            <p:ph idx="1"/>
          </p:nvPr>
        </p:nvSpPr>
        <p:spPr>
          <a:xfrm>
            <a:off x="2126673" y="1465873"/>
            <a:ext cx="14034654" cy="1290279"/>
          </a:xfrm>
        </p:spPr>
        <p:style>
          <a:lnRef idx="2">
            <a:schemeClr val="accent4">
              <a:shade val="15000"/>
            </a:schemeClr>
          </a:lnRef>
          <a:fillRef idx="1">
            <a:schemeClr val="accent4"/>
          </a:fillRef>
          <a:effectRef idx="0">
            <a:schemeClr val="accent4"/>
          </a:effectRef>
          <a:fontRef idx="minor">
            <a:schemeClr val="lt1"/>
          </a:fontRef>
        </p:style>
        <p:txBody>
          <a:bodyPr vert="horz" lIns="91440" tIns="45720" rIns="91440" bIns="45720" rtlCol="0" anchor="t">
            <a:normAutofit/>
          </a:bodyPr>
          <a:lstStyle/>
          <a:p>
            <a:pPr marL="0" indent="0">
              <a:buNone/>
            </a:pPr>
            <a:r>
              <a:rPr lang="en-US">
                <a:latin typeface="Calibri"/>
                <a:ea typeface="Calibri"/>
                <a:cs typeface="Calibri"/>
              </a:rPr>
              <a:t>Oregon SEL Standard 4: Establish and maintain healthy, supportive relationships and effectively navigate diverse settings in order to collaboratively solve problems.</a:t>
            </a:r>
            <a:endParaRPr lang="en-US"/>
          </a:p>
          <a:p>
            <a:pPr marL="0" indent="0">
              <a:buNone/>
            </a:pPr>
            <a:endParaRPr lang="en-US">
              <a:ea typeface="Calibri"/>
            </a:endParaRPr>
          </a:p>
        </p:txBody>
      </p:sp>
      <p:graphicFrame>
        <p:nvGraphicFramePr>
          <p:cNvPr id="4" name="Table 3">
            <a:extLst>
              <a:ext uri="{FF2B5EF4-FFF2-40B4-BE49-F238E27FC236}">
                <a16:creationId xmlns:a16="http://schemas.microsoft.com/office/drawing/2014/main" id="{2F134BD6-C4FB-9BEB-973A-3495C43C6AEE}"/>
              </a:ext>
            </a:extLst>
          </p:cNvPr>
          <p:cNvGraphicFramePr>
            <a:graphicFrameLocks noGrp="1"/>
          </p:cNvGraphicFramePr>
          <p:nvPr>
            <p:extLst>
              <p:ext uri="{D42A27DB-BD31-4B8C-83A1-F6EECF244321}">
                <p14:modId xmlns:p14="http://schemas.microsoft.com/office/powerpoint/2010/main" val="2510202219"/>
              </p:ext>
            </p:extLst>
          </p:nvPr>
        </p:nvGraphicFramePr>
        <p:xfrm>
          <a:off x="2300165" y="3174028"/>
          <a:ext cx="13990317" cy="5917809"/>
        </p:xfrm>
        <a:graphic>
          <a:graphicData uri="http://schemas.openxmlformats.org/drawingml/2006/table">
            <a:tbl>
              <a:tblPr firstRow="1" bandRow="1">
                <a:tableStyleId>{5C22544A-7EE6-4342-B048-85BDC9FD1C3A}</a:tableStyleId>
              </a:tblPr>
              <a:tblGrid>
                <a:gridCol w="4663439">
                  <a:extLst>
                    <a:ext uri="{9D8B030D-6E8A-4147-A177-3AD203B41FA5}">
                      <a16:colId xmlns:a16="http://schemas.microsoft.com/office/drawing/2014/main" val="4182412985"/>
                    </a:ext>
                  </a:extLst>
                </a:gridCol>
                <a:gridCol w="4663439">
                  <a:extLst>
                    <a:ext uri="{9D8B030D-6E8A-4147-A177-3AD203B41FA5}">
                      <a16:colId xmlns:a16="http://schemas.microsoft.com/office/drawing/2014/main" val="1774480127"/>
                    </a:ext>
                  </a:extLst>
                </a:gridCol>
                <a:gridCol w="4663439">
                  <a:extLst>
                    <a:ext uri="{9D8B030D-6E8A-4147-A177-3AD203B41FA5}">
                      <a16:colId xmlns:a16="http://schemas.microsoft.com/office/drawing/2014/main" val="1812562103"/>
                    </a:ext>
                  </a:extLst>
                </a:gridCol>
              </a:tblGrid>
              <a:tr h="949569">
                <a:tc>
                  <a:txBody>
                    <a:bodyPr/>
                    <a:lstStyle/>
                    <a:p>
                      <a:pPr algn="ctr"/>
                      <a:r>
                        <a:rPr lang="en-US" sz="4000"/>
                        <a:t>Active</a:t>
                      </a:r>
                    </a:p>
                  </a:txBody>
                  <a:tcPr anchor="ctr"/>
                </a:tc>
                <a:tc>
                  <a:txBody>
                    <a:bodyPr/>
                    <a:lstStyle/>
                    <a:p>
                      <a:pPr algn="ctr"/>
                      <a:r>
                        <a:rPr lang="en-US" sz="4000"/>
                        <a:t>Focused</a:t>
                      </a:r>
                    </a:p>
                  </a:txBody>
                  <a:tcPr anchor="ctr"/>
                </a:tc>
                <a:tc>
                  <a:txBody>
                    <a:bodyPr/>
                    <a:lstStyle/>
                    <a:p>
                      <a:pPr algn="ctr"/>
                      <a:r>
                        <a:rPr lang="en-US" sz="4000"/>
                        <a:t>Explicit</a:t>
                      </a:r>
                    </a:p>
                  </a:txBody>
                  <a:tcPr anchor="ctr"/>
                </a:tc>
                <a:extLst>
                  <a:ext uri="{0D108BD9-81ED-4DB2-BD59-A6C34878D82A}">
                    <a16:rowId xmlns:a16="http://schemas.microsoft.com/office/drawing/2014/main" val="4105357940"/>
                  </a:ext>
                </a:extLst>
              </a:tr>
              <a:tr h="2112176">
                <a:tc>
                  <a:txBody>
                    <a:bodyPr/>
                    <a:lstStyle/>
                    <a:p>
                      <a:r>
                        <a:rPr lang="en-US" sz="3200"/>
                        <a:t>Engaging in inquiry based labs in a science classroom</a:t>
                      </a:r>
                    </a:p>
                  </a:txBody>
                  <a:tcPr/>
                </a:tc>
                <a:tc>
                  <a:txBody>
                    <a:bodyPr/>
                    <a:lstStyle/>
                    <a:p>
                      <a:r>
                        <a:rPr lang="en-US" sz="3200"/>
                        <a:t>Explicitly teaching the lab roles</a:t>
                      </a:r>
                    </a:p>
                    <a:p>
                      <a:pPr lvl="0">
                        <a:buNone/>
                      </a:pPr>
                      <a:r>
                        <a:rPr lang="en-US" sz="3200"/>
                        <a:t>Reflect on how the lab roles when in class that day</a:t>
                      </a:r>
                    </a:p>
                    <a:p>
                      <a:pPr lvl="0">
                        <a:buNone/>
                      </a:pPr>
                      <a:r>
                        <a:rPr lang="en-US" sz="3200"/>
                        <a:t>Have student self-assess how they did in their role</a:t>
                      </a:r>
                    </a:p>
                    <a:p>
                      <a:pPr lvl="0">
                        <a:buNone/>
                      </a:pPr>
                      <a:r>
                        <a:rPr lang="en-US" sz="3200"/>
                        <a:t>Note areas of strength for the class and where they can improve</a:t>
                      </a:r>
                    </a:p>
                  </a:txBody>
                  <a:tcPr/>
                </a:tc>
                <a:tc>
                  <a:txBody>
                    <a:bodyPr/>
                    <a:lstStyle/>
                    <a:p>
                      <a:pPr lvl="0">
                        <a:buNone/>
                      </a:pPr>
                      <a:r>
                        <a:rPr lang="en-US" sz="3200" b="0" i="0" u="none" strike="noStrike" noProof="0">
                          <a:solidFill>
                            <a:schemeClr val="tx1"/>
                          </a:solidFill>
                          <a:latin typeface="Calibri"/>
                        </a:rPr>
                        <a:t>Oregon SEL Standard 4 </a:t>
                      </a:r>
                    </a:p>
                    <a:p>
                      <a:pPr lvl="0">
                        <a:buNone/>
                      </a:pPr>
                      <a:endParaRPr lang="en-US" sz="3200" b="0" i="0" u="none" strike="noStrike" noProof="0">
                        <a:solidFill>
                          <a:schemeClr val="tx1"/>
                        </a:solidFill>
                        <a:latin typeface="Calibri"/>
                      </a:endParaRPr>
                    </a:p>
                    <a:p>
                      <a:pPr lvl="0">
                        <a:buNone/>
                      </a:pPr>
                      <a:r>
                        <a:rPr lang="en-US" sz="3200" b="0" i="0" u="none" strike="noStrike" noProof="0">
                          <a:solidFill>
                            <a:schemeClr val="tx1"/>
                          </a:solidFill>
                          <a:latin typeface="Calibri"/>
                        </a:rPr>
                        <a:t>Explicitly tell students that these roles help them to maintain supportive relationships and improve their collaborative problem solving skills</a:t>
                      </a:r>
                    </a:p>
                  </a:txBody>
                  <a:tcPr/>
                </a:tc>
                <a:extLst>
                  <a:ext uri="{0D108BD9-81ED-4DB2-BD59-A6C34878D82A}">
                    <a16:rowId xmlns:a16="http://schemas.microsoft.com/office/drawing/2014/main" val="137908244"/>
                  </a:ext>
                </a:extLst>
              </a:tr>
            </a:tbl>
          </a:graphicData>
        </a:graphic>
      </p:graphicFrame>
    </p:spTree>
    <p:extLst>
      <p:ext uri="{BB962C8B-B14F-4D97-AF65-F5344CB8AC3E}">
        <p14:creationId xmlns:p14="http://schemas.microsoft.com/office/powerpoint/2010/main" val="18196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white card with text and a person with a gear&#10;&#10;AI-generated content may be incorrect.">
            <a:extLst>
              <a:ext uri="{FF2B5EF4-FFF2-40B4-BE49-F238E27FC236}">
                <a16:creationId xmlns:a16="http://schemas.microsoft.com/office/drawing/2014/main" id="{0A064A9E-1E85-430D-5D6E-8D909F66D72A}"/>
              </a:ext>
            </a:extLst>
          </p:cNvPr>
          <p:cNvPicPr>
            <a:picLocks noGrp="1" noChangeAspect="1"/>
          </p:cNvPicPr>
          <p:nvPr>
            <p:ph idx="1"/>
          </p:nvPr>
        </p:nvPicPr>
        <p:blipFill>
          <a:blip r:embed="rId2"/>
          <a:srcRect t="673" b="1092"/>
          <a:stretch/>
        </p:blipFill>
        <p:spPr>
          <a:xfrm>
            <a:off x="20" y="1923"/>
            <a:ext cx="18287980" cy="10285077"/>
          </a:xfrm>
          <a:prstGeom prst="rect">
            <a:avLst/>
          </a:prstGeom>
        </p:spPr>
      </p:pic>
    </p:spTree>
    <p:extLst>
      <p:ext uri="{BB962C8B-B14F-4D97-AF65-F5344CB8AC3E}">
        <p14:creationId xmlns:p14="http://schemas.microsoft.com/office/powerpoint/2010/main" val="2809411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D8B513B0-AA52-B123-FAB9-2C245503DEC9}"/>
              </a:ext>
            </a:extLst>
          </p:cNvPr>
          <p:cNvPicPr>
            <a:picLocks noGrp="1" noChangeAspect="1"/>
          </p:cNvPicPr>
          <p:nvPr>
            <p:ph idx="1"/>
          </p:nvPr>
        </p:nvPicPr>
        <p:blipFill>
          <a:blip r:embed="rId2"/>
          <a:srcRect t="1519" b="246"/>
          <a:stretch/>
        </p:blipFill>
        <p:spPr>
          <a:xfrm>
            <a:off x="20" y="1923"/>
            <a:ext cx="18287980" cy="10285077"/>
          </a:xfrm>
          <a:prstGeom prst="rect">
            <a:avLst/>
          </a:prstGeom>
        </p:spPr>
      </p:pic>
    </p:spTree>
    <p:extLst>
      <p:ext uri="{BB962C8B-B14F-4D97-AF65-F5344CB8AC3E}">
        <p14:creationId xmlns:p14="http://schemas.microsoft.com/office/powerpoint/2010/main" val="101650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82B3D413-86DE-B681-69DF-2BC72EC0FD53}"/>
              </a:ext>
            </a:extLst>
          </p:cNvPr>
          <p:cNvPicPr>
            <a:picLocks noGrp="1" noChangeAspect="1"/>
          </p:cNvPicPr>
          <p:nvPr>
            <p:ph idx="1"/>
          </p:nvPr>
        </p:nvPicPr>
        <p:blipFill>
          <a:blip r:embed="rId2"/>
          <a:srcRect t="577" b="1188"/>
          <a:stretch/>
        </p:blipFill>
        <p:spPr>
          <a:xfrm>
            <a:off x="20" y="1923"/>
            <a:ext cx="18287980" cy="10285077"/>
          </a:xfrm>
          <a:prstGeom prst="rect">
            <a:avLst/>
          </a:prstGeom>
        </p:spPr>
      </p:pic>
    </p:spTree>
    <p:extLst>
      <p:ext uri="{BB962C8B-B14F-4D97-AF65-F5344CB8AC3E}">
        <p14:creationId xmlns:p14="http://schemas.microsoft.com/office/powerpoint/2010/main" val="228307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2557603" y="2567000"/>
            <a:ext cx="12784948" cy="2769989"/>
          </a:xfrm>
          <a:prstGeom prst="rect">
            <a:avLst/>
          </a:prstGeom>
        </p:spPr>
        <p:txBody>
          <a:bodyPr wrap="square" lIns="0" tIns="0" rIns="0" bIns="0" rtlCol="0" anchor="t">
            <a:spAutoFit/>
          </a:bodyPr>
          <a:lstStyle/>
          <a:p>
            <a:pPr algn="l"/>
            <a:r>
              <a:rPr lang="en-US" sz="6000">
                <a:solidFill>
                  <a:srgbClr val="726151"/>
                </a:solidFill>
                <a:ea typeface="Angella White"/>
                <a:cs typeface="Angella White"/>
                <a:sym typeface="Angella White"/>
              </a:rPr>
              <a:t>                         </a:t>
            </a:r>
            <a:r>
              <a:rPr lang="en-US" sz="6000" b="1">
                <a:solidFill>
                  <a:srgbClr val="726151"/>
                </a:solidFill>
                <a:ea typeface="Angella White"/>
                <a:cs typeface="Angella White"/>
                <a:sym typeface="Angella White"/>
              </a:rPr>
              <a:t>  Welcome!</a:t>
            </a:r>
            <a:endParaRPr lang="en-US" b="1">
              <a:ea typeface="Calibri"/>
              <a:cs typeface="Calibri"/>
            </a:endParaRPr>
          </a:p>
          <a:p>
            <a:endParaRPr lang="en-US" sz="6000">
              <a:solidFill>
                <a:srgbClr val="726151"/>
              </a:solidFill>
              <a:ea typeface="Angella White"/>
              <a:cs typeface="Angella White"/>
            </a:endParaRPr>
          </a:p>
          <a:p>
            <a:pPr algn="ctr"/>
            <a:r>
              <a:rPr lang="en-US" sz="6000">
                <a:solidFill>
                  <a:srgbClr val="726151"/>
                </a:solidFill>
                <a:ea typeface="Angella White"/>
                <a:cs typeface="Angella White"/>
              </a:rPr>
              <a:t>Introductions</a:t>
            </a:r>
          </a:p>
        </p:txBody>
      </p:sp>
      <p:sp>
        <p:nvSpPr>
          <p:cNvPr id="4" name="Freeform 4"/>
          <p:cNvSpPr/>
          <p:nvPr/>
        </p:nvSpPr>
        <p:spPr>
          <a:xfrm rot="17534046">
            <a:off x="14440028" y="7351315"/>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363955" flipH="1">
            <a:off x="417155" y="124384"/>
            <a:ext cx="2603120" cy="3628780"/>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5">
              <a:alphaModFix amt="7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F2490B4A-D282-D612-936B-6522B5CEBBAF}"/>
              </a:ext>
            </a:extLst>
          </p:cNvPr>
          <p:cNvSpPr txBox="1"/>
          <p:nvPr/>
        </p:nvSpPr>
        <p:spPr>
          <a:xfrm>
            <a:off x="1717964" y="6727371"/>
            <a:ext cx="1507374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bg2">
                    <a:lumMod val="25000"/>
                  </a:schemeClr>
                </a:solidFill>
                <a:ea typeface="Calibri"/>
                <a:cs typeface="Calibri"/>
              </a:rPr>
              <a:t>In the chat, please provide an example of how you’ve included/embedded SEL within a lesson. If you haven’t yet, consider how you might use one of the 3 signature practices: inclusive welcome, engaging strategy, or intentional close. </a:t>
            </a:r>
            <a:endParaRPr lang="en-US">
              <a:solidFill>
                <a:schemeClr val="bg2">
                  <a:lumMod val="25000"/>
                </a:schemeClr>
              </a:solidFill>
              <a:ea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ign with text and a picture of a safety goggles&#10;&#10;AI-generated content may be incorrect.">
            <a:extLst>
              <a:ext uri="{FF2B5EF4-FFF2-40B4-BE49-F238E27FC236}">
                <a16:creationId xmlns:a16="http://schemas.microsoft.com/office/drawing/2014/main" id="{8EFD6A95-39E8-0682-50BE-9CB2733BD9E8}"/>
              </a:ext>
            </a:extLst>
          </p:cNvPr>
          <p:cNvPicPr>
            <a:picLocks noGrp="1" noChangeAspect="1"/>
          </p:cNvPicPr>
          <p:nvPr>
            <p:ph idx="1"/>
          </p:nvPr>
        </p:nvPicPr>
        <p:blipFill>
          <a:blip r:embed="rId2"/>
          <a:srcRect t="535" b="800"/>
          <a:stretch/>
        </p:blipFill>
        <p:spPr>
          <a:xfrm>
            <a:off x="20" y="1923"/>
            <a:ext cx="18287980" cy="10285077"/>
          </a:xfrm>
          <a:prstGeom prst="rect">
            <a:avLst/>
          </a:prstGeom>
        </p:spPr>
      </p:pic>
    </p:spTree>
    <p:extLst>
      <p:ext uri="{BB962C8B-B14F-4D97-AF65-F5344CB8AC3E}">
        <p14:creationId xmlns:p14="http://schemas.microsoft.com/office/powerpoint/2010/main" val="303771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4" name="Freeform 4"/>
          <p:cNvSpPr/>
          <p:nvPr/>
        </p:nvSpPr>
        <p:spPr>
          <a:xfrm rot="17534046">
            <a:off x="14494457" y="7532744"/>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363955" flipH="1">
            <a:off x="144799" y="69634"/>
            <a:ext cx="2820834" cy="3955352"/>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5">
              <a:alphaModFix amt="7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Content Placeholder 4">
            <a:extLst>
              <a:ext uri="{FF2B5EF4-FFF2-40B4-BE49-F238E27FC236}">
                <a16:creationId xmlns:a16="http://schemas.microsoft.com/office/drawing/2014/main" id="{657251BB-1011-CAD1-B676-42C72D3CF2ED}"/>
              </a:ext>
            </a:extLst>
          </p:cNvPr>
          <p:cNvSpPr>
            <a:spLocks noGrp="1"/>
          </p:cNvSpPr>
          <p:nvPr>
            <p:ph idx="1"/>
          </p:nvPr>
        </p:nvSpPr>
        <p:spPr>
          <a:xfrm>
            <a:off x="519836" y="6209806"/>
            <a:ext cx="15655636" cy="3383232"/>
          </a:xfrm>
        </p:spPr>
        <p:txBody>
          <a:bodyPr vert="horz" lIns="91440" tIns="45720" rIns="91440" bIns="45720" rtlCol="0" anchor="t">
            <a:normAutofit/>
          </a:bodyPr>
          <a:lstStyle/>
          <a:p>
            <a:pPr marL="857250" indent="-857250"/>
            <a:endParaRPr lang="en-US">
              <a:solidFill>
                <a:srgbClr val="726151"/>
              </a:solidFill>
              <a:ea typeface="Calibri"/>
            </a:endParaRPr>
          </a:p>
          <a:p>
            <a:pPr marL="0" indent="0">
              <a:buNone/>
            </a:pPr>
            <a:endParaRPr lang="en-US">
              <a:ea typeface="Calibri"/>
              <a:cs typeface="Calibri"/>
            </a:endParaRPr>
          </a:p>
        </p:txBody>
      </p:sp>
      <p:sp>
        <p:nvSpPr>
          <p:cNvPr id="6" name="Freeform 9">
            <a:extLst>
              <a:ext uri="{FF2B5EF4-FFF2-40B4-BE49-F238E27FC236}">
                <a16:creationId xmlns:a16="http://schemas.microsoft.com/office/drawing/2014/main" id="{EE1FC355-5B3A-35CF-FEAF-39D035269951}"/>
              </a:ext>
            </a:extLst>
          </p:cNvPr>
          <p:cNvSpPr/>
          <p:nvPr/>
        </p:nvSpPr>
        <p:spPr>
          <a:xfrm>
            <a:off x="5184950" y="954318"/>
            <a:ext cx="8591073" cy="1198340"/>
          </a:xfrm>
          <a:custGeom>
            <a:avLst/>
            <a:gdLst/>
            <a:ahLst/>
            <a:cxnLst/>
            <a:rect l="l" t="t" r="r" b="b"/>
            <a:pathLst>
              <a:path w="6011916" h="1254608">
                <a:moveTo>
                  <a:pt x="0" y="0"/>
                </a:moveTo>
                <a:lnTo>
                  <a:pt x="6011915" y="0"/>
                </a:lnTo>
                <a:lnTo>
                  <a:pt x="6011915" y="1254609"/>
                </a:lnTo>
                <a:lnTo>
                  <a:pt x="0" y="12546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lIns="91440" tIns="45720" rIns="91440" bIns="45720" anchor="t"/>
          <a:lstStyle/>
          <a:p>
            <a:r>
              <a:rPr lang="en-US" sz="4000" b="1">
                <a:solidFill>
                  <a:schemeClr val="bg2">
                    <a:lumMod val="49000"/>
                  </a:schemeClr>
                </a:solidFill>
              </a:rPr>
              <a:t>  Engaging Practices: Breakout rooms </a:t>
            </a:r>
            <a:endParaRPr lang="en-US" sz="4000" b="1">
              <a:solidFill>
                <a:schemeClr val="bg2">
                  <a:lumMod val="49000"/>
                </a:schemeClr>
              </a:solidFill>
              <a:ea typeface="Calibri"/>
              <a:cs typeface="Calibri"/>
            </a:endParaRPr>
          </a:p>
        </p:txBody>
      </p:sp>
      <p:sp>
        <p:nvSpPr>
          <p:cNvPr id="3" name="TextBox 2">
            <a:extLst>
              <a:ext uri="{FF2B5EF4-FFF2-40B4-BE49-F238E27FC236}">
                <a16:creationId xmlns:a16="http://schemas.microsoft.com/office/drawing/2014/main" id="{EBC3EB51-0669-B96B-E180-EF117CC8253F}"/>
              </a:ext>
            </a:extLst>
          </p:cNvPr>
          <p:cNvSpPr txBox="1"/>
          <p:nvPr/>
        </p:nvSpPr>
        <p:spPr>
          <a:xfrm>
            <a:off x="2542353" y="3826765"/>
            <a:ext cx="9787771" cy="4524315"/>
          </a:xfrm>
          <a:prstGeom prst="rect">
            <a:avLst/>
          </a:prstGeom>
          <a:noFill/>
        </p:spPr>
        <p:txBody>
          <a:bodyPr wrap="square" lIns="91440" tIns="45720" rIns="91440" bIns="45720" anchor="t">
            <a:spAutoFit/>
          </a:bodyPr>
          <a:lstStyle/>
          <a:p>
            <a:r>
              <a:rPr lang="en-US" sz="3600" b="1">
                <a:latin typeface="Calibri Light"/>
                <a:ea typeface="Calibri Light"/>
                <a:cs typeface="Calibri Light"/>
              </a:rPr>
              <a:t>Breakout room discussion guide </a:t>
            </a:r>
            <a:endParaRPr lang="en-US"/>
          </a:p>
          <a:p>
            <a:r>
              <a:rPr lang="en-US" sz="3600">
                <a:latin typeface="Calibri Light"/>
                <a:ea typeface="Calibri Light"/>
                <a:cs typeface="Calibri Light"/>
              </a:rPr>
              <a:t>(Available online)</a:t>
            </a:r>
            <a:endParaRPr lang="en-US"/>
          </a:p>
          <a:p>
            <a:endParaRPr lang="en-US" sz="3600" b="1">
              <a:latin typeface="Calibri Light"/>
              <a:ea typeface="Calibri Light"/>
              <a:cs typeface="Calibri Light"/>
            </a:endParaRPr>
          </a:p>
          <a:p>
            <a:pPr marL="742950" indent="-742950">
              <a:buAutoNum type="arabicPeriod"/>
            </a:pPr>
            <a:r>
              <a:rPr lang="en-US" sz="3600">
                <a:latin typeface="Calibri Light"/>
                <a:ea typeface="Calibri Light"/>
                <a:cs typeface="Calibri Light"/>
              </a:rPr>
              <a:t>Current practices that support students' SEL</a:t>
            </a:r>
          </a:p>
          <a:p>
            <a:pPr marL="742950" indent="-742950">
              <a:buAutoNum type="arabicPeriod"/>
            </a:pPr>
            <a:r>
              <a:rPr lang="en-US" sz="3600">
                <a:latin typeface="Calibri Light"/>
                <a:ea typeface="Calibri Light"/>
                <a:cs typeface="Calibri Light"/>
              </a:rPr>
              <a:t>SEL-Integrated lessons</a:t>
            </a:r>
          </a:p>
          <a:p>
            <a:pPr marL="742950" indent="-742950">
              <a:buAutoNum type="arabicPeriod"/>
            </a:pPr>
            <a:r>
              <a:rPr lang="en-US" sz="3600">
                <a:latin typeface="Calibri Light"/>
                <a:ea typeface="Calibri Light"/>
                <a:cs typeface="Calibri Light"/>
              </a:rPr>
              <a:t>Practices for integrating SEL</a:t>
            </a:r>
          </a:p>
          <a:p>
            <a:pPr marL="742950" indent="-742950">
              <a:buAutoNum type="arabicPeriod"/>
            </a:pPr>
            <a:r>
              <a:rPr lang="en-US" sz="3600">
                <a:latin typeface="Calibri Light"/>
                <a:ea typeface="Calibri Light"/>
                <a:cs typeface="Calibri Light"/>
              </a:rPr>
              <a:t>School-wide SEL efforts</a:t>
            </a:r>
          </a:p>
          <a:p>
            <a:endParaRPr lang="en-US" sz="3600">
              <a:latin typeface="Calibri Light"/>
              <a:ea typeface="Calibri Light"/>
              <a:cs typeface="Calibri Light"/>
            </a:endParaRPr>
          </a:p>
        </p:txBody>
      </p:sp>
      <p:pic>
        <p:nvPicPr>
          <p:cNvPr id="8" name="Picture 7" descr="A qr code with a logo&#10;&#10;Description automatically generated">
            <a:extLst>
              <a:ext uri="{FF2B5EF4-FFF2-40B4-BE49-F238E27FC236}">
                <a16:creationId xmlns:a16="http://schemas.microsoft.com/office/drawing/2014/main" id="{9880AD6D-75AF-7ADD-98A7-E7CA5149CC15}"/>
              </a:ext>
            </a:extLst>
          </p:cNvPr>
          <p:cNvPicPr>
            <a:picLocks noChangeAspect="1"/>
          </p:cNvPicPr>
          <p:nvPr/>
        </p:nvPicPr>
        <p:blipFill>
          <a:blip r:embed="rId9" cstate="print">
            <a:extLst>
              <a:ext uri="{28A0092B-C50C-407E-A947-70E740481C1C}">
                <a14:useLocalDpi xmlns:a14="http://schemas.microsoft.com/office/drawing/2010/main" val="0"/>
              </a:ext>
            </a:extLst>
          </a:blip>
          <a:srcRect l="7403" t="4465" r="6709" b="16109"/>
          <a:stretch/>
        </p:blipFill>
        <p:spPr>
          <a:xfrm>
            <a:off x="12803905" y="3113723"/>
            <a:ext cx="4220063" cy="5515987"/>
          </a:xfrm>
          <a:prstGeom prst="rect">
            <a:avLst/>
          </a:prstGeom>
        </p:spPr>
      </p:pic>
    </p:spTree>
    <p:extLst>
      <p:ext uri="{BB962C8B-B14F-4D97-AF65-F5344CB8AC3E}">
        <p14:creationId xmlns:p14="http://schemas.microsoft.com/office/powerpoint/2010/main" val="3765103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344E56A5-B3AE-7ADD-D099-239B0BBE1BFB}"/>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BDB7C6A0-314B-3AFC-1CEB-4CB1D37A56B1}"/>
              </a:ext>
            </a:extLst>
          </p:cNvPr>
          <p:cNvSpPr/>
          <p:nvPr/>
        </p:nvSpPr>
        <p:spPr>
          <a:xfrm rot="17534046">
            <a:off x="14494457" y="7532744"/>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8AFEAAFE-A50D-6F70-462E-EE1FD353DE63}"/>
              </a:ext>
            </a:extLst>
          </p:cNvPr>
          <p:cNvSpPr/>
          <p:nvPr/>
        </p:nvSpPr>
        <p:spPr>
          <a:xfrm rot="1363955" flipH="1">
            <a:off x="144799" y="69634"/>
            <a:ext cx="2820834" cy="3955352"/>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5">
              <a:alphaModFix amt="7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Content Placeholder 4">
            <a:extLst>
              <a:ext uri="{FF2B5EF4-FFF2-40B4-BE49-F238E27FC236}">
                <a16:creationId xmlns:a16="http://schemas.microsoft.com/office/drawing/2014/main" id="{4759EF3A-2AE8-209A-83AF-92656A47398F}"/>
              </a:ext>
            </a:extLst>
          </p:cNvPr>
          <p:cNvSpPr>
            <a:spLocks noGrp="1"/>
          </p:cNvSpPr>
          <p:nvPr>
            <p:ph idx="1"/>
          </p:nvPr>
        </p:nvSpPr>
        <p:spPr>
          <a:xfrm>
            <a:off x="1555216" y="3388481"/>
            <a:ext cx="15655636" cy="6618160"/>
          </a:xfrm>
        </p:spPr>
        <p:txBody>
          <a:bodyPr vert="horz" lIns="91440" tIns="45720" rIns="91440" bIns="45720" rtlCol="0" anchor="t">
            <a:normAutofit/>
          </a:bodyPr>
          <a:lstStyle/>
          <a:p>
            <a:pPr marL="1257300" lvl="1" indent="-857250">
              <a:buFont typeface="Courier New" panose="020B0604020202020204" pitchFamily="34" charset="0"/>
              <a:buChar char="o"/>
            </a:pPr>
            <a:endParaRPr lang="en-US">
              <a:solidFill>
                <a:srgbClr val="726151"/>
              </a:solidFill>
              <a:ea typeface="Calibri"/>
              <a:cs typeface="Calibri"/>
            </a:endParaRPr>
          </a:p>
          <a:p>
            <a:endParaRPr lang="en-US"/>
          </a:p>
        </p:txBody>
      </p:sp>
      <p:sp>
        <p:nvSpPr>
          <p:cNvPr id="6" name="Freeform 9">
            <a:extLst>
              <a:ext uri="{FF2B5EF4-FFF2-40B4-BE49-F238E27FC236}">
                <a16:creationId xmlns:a16="http://schemas.microsoft.com/office/drawing/2014/main" id="{2FB40476-0284-2264-6677-059E7F3760E9}"/>
              </a:ext>
            </a:extLst>
          </p:cNvPr>
          <p:cNvSpPr/>
          <p:nvPr/>
        </p:nvSpPr>
        <p:spPr>
          <a:xfrm>
            <a:off x="5046539" y="1314088"/>
            <a:ext cx="8680137" cy="1254608"/>
          </a:xfrm>
          <a:custGeom>
            <a:avLst/>
            <a:gdLst/>
            <a:ahLst/>
            <a:cxnLst/>
            <a:rect l="l" t="t" r="r" b="b"/>
            <a:pathLst>
              <a:path w="6011916" h="1254608">
                <a:moveTo>
                  <a:pt x="0" y="0"/>
                </a:moveTo>
                <a:lnTo>
                  <a:pt x="6011915" y="0"/>
                </a:lnTo>
                <a:lnTo>
                  <a:pt x="6011915" y="1254609"/>
                </a:lnTo>
                <a:lnTo>
                  <a:pt x="0" y="12546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lIns="91440" tIns="45720" rIns="91440" bIns="45720" anchor="t"/>
          <a:lstStyle/>
          <a:p>
            <a:r>
              <a:rPr lang="en-US" sz="4000" b="1">
                <a:solidFill>
                  <a:schemeClr val="bg2">
                    <a:lumMod val="49000"/>
                  </a:schemeClr>
                </a:solidFill>
              </a:rPr>
              <a:t>                 </a:t>
            </a:r>
            <a:r>
              <a:rPr lang="en-US" sz="5400" b="1">
                <a:solidFill>
                  <a:schemeClr val="bg2">
                    <a:lumMod val="49000"/>
                  </a:schemeClr>
                </a:solidFill>
              </a:rPr>
              <a:t>Breakout rooms </a:t>
            </a:r>
            <a:endParaRPr lang="en-US" sz="5400" b="1">
              <a:solidFill>
                <a:schemeClr val="bg2">
                  <a:lumMod val="49000"/>
                </a:schemeClr>
              </a:solidFill>
              <a:ea typeface="Calibri"/>
              <a:cs typeface="Calibri"/>
            </a:endParaRPr>
          </a:p>
        </p:txBody>
      </p:sp>
      <p:graphicFrame>
        <p:nvGraphicFramePr>
          <p:cNvPr id="2" name="Table 1">
            <a:extLst>
              <a:ext uri="{FF2B5EF4-FFF2-40B4-BE49-F238E27FC236}">
                <a16:creationId xmlns:a16="http://schemas.microsoft.com/office/drawing/2014/main" id="{CB19C8C0-3A89-0D7E-F071-F98A1695B519}"/>
              </a:ext>
            </a:extLst>
          </p:cNvPr>
          <p:cNvGraphicFramePr>
            <a:graphicFrameLocks noGrp="1"/>
          </p:cNvGraphicFramePr>
          <p:nvPr>
            <p:extLst>
              <p:ext uri="{D42A27DB-BD31-4B8C-83A1-F6EECF244321}">
                <p14:modId xmlns:p14="http://schemas.microsoft.com/office/powerpoint/2010/main" val="3825459900"/>
              </p:ext>
            </p:extLst>
          </p:nvPr>
        </p:nvGraphicFramePr>
        <p:xfrm>
          <a:off x="1968547" y="3073074"/>
          <a:ext cx="14836163" cy="6461760"/>
        </p:xfrm>
        <a:graphic>
          <a:graphicData uri="http://schemas.openxmlformats.org/drawingml/2006/table">
            <a:tbl>
              <a:tblPr firstRow="1" bandRow="1">
                <a:tableStyleId>{616DA210-FB5B-4158-B5E0-FEB733F419BA}</a:tableStyleId>
              </a:tblPr>
              <a:tblGrid>
                <a:gridCol w="4541921">
                  <a:extLst>
                    <a:ext uri="{9D8B030D-6E8A-4147-A177-3AD203B41FA5}">
                      <a16:colId xmlns:a16="http://schemas.microsoft.com/office/drawing/2014/main" val="2000382869"/>
                    </a:ext>
                  </a:extLst>
                </a:gridCol>
                <a:gridCol w="10294242">
                  <a:extLst>
                    <a:ext uri="{9D8B030D-6E8A-4147-A177-3AD203B41FA5}">
                      <a16:colId xmlns:a16="http://schemas.microsoft.com/office/drawing/2014/main" val="4090444399"/>
                    </a:ext>
                  </a:extLst>
                </a:gridCol>
              </a:tblGrid>
              <a:tr h="370840">
                <a:tc>
                  <a:txBody>
                    <a:bodyPr/>
                    <a:lstStyle/>
                    <a:p>
                      <a:pPr lvl="0">
                        <a:buNone/>
                      </a:pPr>
                      <a:r>
                        <a:rPr lang="en-US" sz="3200" b="1" i="0" u="none" strike="noStrike" noProof="0" err="1">
                          <a:solidFill>
                            <a:schemeClr val="tx1"/>
                          </a:solidFill>
                          <a:latin typeface="Calibri"/>
                        </a:rPr>
                        <a:t>UOTeach</a:t>
                      </a:r>
                      <a:endParaRPr lang="en-US" sz="3200" b="1">
                        <a:solidFill>
                          <a:schemeClr val="tx1"/>
                        </a:solidFill>
                        <a:latin typeface="Calibri"/>
                      </a:endParaRPr>
                    </a:p>
                  </a:txBody>
                  <a:tcPr/>
                </a:tc>
                <a:tc>
                  <a:txBody>
                    <a:bodyPr/>
                    <a:lstStyle/>
                    <a:p>
                      <a:pPr lvl="0">
                        <a:buNone/>
                      </a:pPr>
                      <a:r>
                        <a:rPr lang="en-US" sz="3200" b="0" i="0" u="none" strike="noStrike" noProof="0">
                          <a:solidFill>
                            <a:srgbClr val="726151"/>
                          </a:solidFill>
                          <a:latin typeface="Calibri"/>
                        </a:rPr>
                        <a:t>Choose the breakout room with your </a:t>
                      </a:r>
                      <a:r>
                        <a:rPr lang="en-US" sz="3200" b="1" i="0" u="none" strike="noStrike" noProof="0">
                          <a:solidFill>
                            <a:srgbClr val="726151"/>
                          </a:solidFill>
                          <a:latin typeface="Calibri"/>
                        </a:rPr>
                        <a:t>university supervisor</a:t>
                      </a:r>
                      <a:endParaRPr lang="en-US" b="1"/>
                    </a:p>
                  </a:txBody>
                  <a:tcPr/>
                </a:tc>
                <a:extLst>
                  <a:ext uri="{0D108BD9-81ED-4DB2-BD59-A6C34878D82A}">
                    <a16:rowId xmlns:a16="http://schemas.microsoft.com/office/drawing/2014/main" val="4034064963"/>
                  </a:ext>
                </a:extLst>
              </a:tr>
              <a:tr h="1323473">
                <a:tc>
                  <a:txBody>
                    <a:bodyPr/>
                    <a:lstStyle/>
                    <a:p>
                      <a:pPr lvl="0">
                        <a:buNone/>
                      </a:pPr>
                      <a:r>
                        <a:rPr lang="en-US" sz="3200" b="1" i="0" u="none" strike="noStrike" noProof="0">
                          <a:solidFill>
                            <a:schemeClr val="tx1"/>
                          </a:solidFill>
                          <a:latin typeface="Calibri"/>
                        </a:rPr>
                        <a:t>School district educators</a:t>
                      </a:r>
                      <a:endParaRPr lang="en-US" sz="3200" b="1">
                        <a:solidFill>
                          <a:schemeClr val="tx1"/>
                        </a:solidFill>
                        <a:latin typeface="Calibri"/>
                      </a:endParaRPr>
                    </a:p>
                  </a:txBody>
                  <a:tcPr/>
                </a:tc>
                <a:tc>
                  <a:txBody>
                    <a:bodyPr/>
                    <a:lstStyle/>
                    <a:p>
                      <a:pPr lvl="0" algn="l">
                        <a:lnSpc>
                          <a:spcPct val="100000"/>
                        </a:lnSpc>
                        <a:spcBef>
                          <a:spcPts val="0"/>
                        </a:spcBef>
                        <a:spcAft>
                          <a:spcPts val="0"/>
                        </a:spcAft>
                        <a:buNone/>
                      </a:pPr>
                      <a:r>
                        <a:rPr lang="en-US" sz="3200" b="0" i="0" u="none" strike="noStrike" noProof="0">
                          <a:solidFill>
                            <a:srgbClr val="726151"/>
                          </a:solidFill>
                          <a:latin typeface="Calibri"/>
                        </a:rPr>
                        <a:t>Choose the breakout room with your </a:t>
                      </a:r>
                      <a:r>
                        <a:rPr lang="en-US" sz="3200" b="1" i="0" u="none" strike="noStrike" noProof="0">
                          <a:solidFill>
                            <a:srgbClr val="726151"/>
                          </a:solidFill>
                          <a:latin typeface="Calibri"/>
                        </a:rPr>
                        <a:t>teacher candidate and university supervisor</a:t>
                      </a:r>
                      <a:endParaRPr lang="en-US" sz="3200" b="1" i="0" u="none" strike="noStrike" noProof="0">
                        <a:solidFill>
                          <a:srgbClr val="000000"/>
                        </a:solidFill>
                        <a:latin typeface="Calibri"/>
                      </a:endParaRPr>
                    </a:p>
                    <a:p>
                      <a:pPr lvl="0">
                        <a:buNone/>
                      </a:pPr>
                      <a:endParaRPr lang="en-US"/>
                    </a:p>
                  </a:txBody>
                  <a:tcPr/>
                </a:tc>
                <a:extLst>
                  <a:ext uri="{0D108BD9-81ED-4DB2-BD59-A6C34878D82A}">
                    <a16:rowId xmlns:a16="http://schemas.microsoft.com/office/drawing/2014/main" val="1777547901"/>
                  </a:ext>
                </a:extLst>
              </a:tr>
              <a:tr h="370840">
                <a:tc>
                  <a:txBody>
                    <a:bodyPr/>
                    <a:lstStyle/>
                    <a:p>
                      <a:r>
                        <a:rPr lang="en-US" sz="3200" b="1">
                          <a:solidFill>
                            <a:schemeClr val="tx1"/>
                          </a:solidFill>
                          <a:latin typeface="Calibri"/>
                        </a:rPr>
                        <a:t>Music Education</a:t>
                      </a:r>
                    </a:p>
                  </a:txBody>
                  <a:tcPr/>
                </a:tc>
                <a:tc>
                  <a:txBody>
                    <a:bodyPr/>
                    <a:lstStyle/>
                    <a:p>
                      <a:pPr lvl="0" algn="l">
                        <a:lnSpc>
                          <a:spcPct val="100000"/>
                        </a:lnSpc>
                        <a:spcBef>
                          <a:spcPts val="0"/>
                        </a:spcBef>
                        <a:spcAft>
                          <a:spcPts val="0"/>
                        </a:spcAft>
                        <a:buNone/>
                      </a:pPr>
                      <a:r>
                        <a:rPr lang="en-US" sz="3200" b="0" i="0" u="none" strike="noStrike" noProof="0">
                          <a:solidFill>
                            <a:srgbClr val="726151"/>
                          </a:solidFill>
                          <a:latin typeface="Calibri"/>
                        </a:rPr>
                        <a:t>Choose the breakout room with Facilitator: </a:t>
                      </a:r>
                      <a:r>
                        <a:rPr lang="en-US" sz="3200" b="1" i="0" u="none" strike="noStrike" noProof="0">
                          <a:solidFill>
                            <a:srgbClr val="726151"/>
                          </a:solidFill>
                          <a:latin typeface="Calibri"/>
                        </a:rPr>
                        <a:t>Becky Casado &amp; Zehra Greenleaf</a:t>
                      </a:r>
                      <a:endParaRPr lang="en-US" sz="3200" b="1" i="0" u="none" strike="noStrike" noProof="0">
                        <a:solidFill>
                          <a:srgbClr val="000000"/>
                        </a:solidFill>
                        <a:latin typeface="Calibri"/>
                      </a:endParaRPr>
                    </a:p>
                    <a:p>
                      <a:pPr lvl="0">
                        <a:buNone/>
                      </a:pPr>
                      <a:endParaRPr lang="en-US"/>
                    </a:p>
                  </a:txBody>
                  <a:tcPr/>
                </a:tc>
                <a:extLst>
                  <a:ext uri="{0D108BD9-81ED-4DB2-BD59-A6C34878D82A}">
                    <a16:rowId xmlns:a16="http://schemas.microsoft.com/office/drawing/2014/main" val="117354385"/>
                  </a:ext>
                </a:extLst>
              </a:tr>
              <a:tr h="370840">
                <a:tc>
                  <a:txBody>
                    <a:bodyPr/>
                    <a:lstStyle/>
                    <a:p>
                      <a:r>
                        <a:rPr lang="en-US" sz="3200" b="1">
                          <a:solidFill>
                            <a:schemeClr val="tx1"/>
                          </a:solidFill>
                          <a:latin typeface="Calibri"/>
                        </a:rPr>
                        <a:t>Special Education (K-12)</a:t>
                      </a:r>
                    </a:p>
                  </a:txBody>
                  <a:tcPr/>
                </a:tc>
                <a:tc>
                  <a:txBody>
                    <a:bodyPr/>
                    <a:lstStyle/>
                    <a:p>
                      <a:pPr lvl="0">
                        <a:buNone/>
                      </a:pPr>
                      <a:r>
                        <a:rPr lang="en-US" sz="3200" b="0" i="0" u="none" strike="noStrike" noProof="0">
                          <a:solidFill>
                            <a:srgbClr val="726151"/>
                          </a:solidFill>
                          <a:latin typeface="Calibri"/>
                        </a:rPr>
                        <a:t>Choose the breakout room with Facilitator: </a:t>
                      </a:r>
                      <a:r>
                        <a:rPr lang="en-US" sz="3200" b="1" i="0" u="none" strike="noStrike" noProof="0">
                          <a:solidFill>
                            <a:srgbClr val="726151"/>
                          </a:solidFill>
                          <a:latin typeface="Calibri"/>
                        </a:rPr>
                        <a:t>Elisa Jamgochian &amp; Kyle Reardon</a:t>
                      </a:r>
                      <a:endParaRPr lang="en-US"/>
                    </a:p>
                  </a:txBody>
                  <a:tcPr/>
                </a:tc>
                <a:extLst>
                  <a:ext uri="{0D108BD9-81ED-4DB2-BD59-A6C34878D82A}">
                    <a16:rowId xmlns:a16="http://schemas.microsoft.com/office/drawing/2014/main" val="3289564298"/>
                  </a:ext>
                </a:extLst>
              </a:tr>
              <a:tr h="370840">
                <a:tc>
                  <a:txBody>
                    <a:bodyPr/>
                    <a:lstStyle/>
                    <a:p>
                      <a:r>
                        <a:rPr lang="en-US" sz="3200" b="1">
                          <a:solidFill>
                            <a:schemeClr val="tx1"/>
                          </a:solidFill>
                          <a:latin typeface="Calibri"/>
                        </a:rPr>
                        <a:t>Early Intervention</a:t>
                      </a:r>
                    </a:p>
                  </a:txBody>
                  <a:tcPr/>
                </a:tc>
                <a:tc>
                  <a:txBody>
                    <a:bodyPr/>
                    <a:lstStyle/>
                    <a:p>
                      <a:pPr lvl="0">
                        <a:buNone/>
                      </a:pPr>
                      <a:r>
                        <a:rPr lang="en-US" sz="3200" b="0" i="0" u="none" strike="noStrike" noProof="0">
                          <a:solidFill>
                            <a:srgbClr val="726151"/>
                          </a:solidFill>
                          <a:latin typeface="Calibri"/>
                        </a:rPr>
                        <a:t>Choose the breakout room with Facilitator: </a:t>
                      </a:r>
                      <a:r>
                        <a:rPr lang="en-US" sz="3200" b="1" i="0" u="none" strike="noStrike" noProof="0">
                          <a:solidFill>
                            <a:srgbClr val="726151"/>
                          </a:solidFill>
                          <a:latin typeface="Calibri"/>
                        </a:rPr>
                        <a:t>Tina Gutierez Schmich &amp;</a:t>
                      </a:r>
                      <a:r>
                        <a:rPr lang="en-US" sz="3200" b="0" i="0" u="none" strike="noStrike" noProof="0">
                          <a:solidFill>
                            <a:srgbClr val="726151"/>
                          </a:solidFill>
                          <a:latin typeface="Calibri"/>
                        </a:rPr>
                        <a:t> </a:t>
                      </a:r>
                      <a:r>
                        <a:rPr lang="en-US" sz="3200" b="1" i="0" u="none" strike="noStrike" noProof="0">
                          <a:solidFill>
                            <a:srgbClr val="726151"/>
                          </a:solidFill>
                          <a:latin typeface="Calibri"/>
                        </a:rPr>
                        <a:t>Gounah Choi</a:t>
                      </a:r>
                      <a:endParaRPr lang="en-US"/>
                    </a:p>
                  </a:txBody>
                  <a:tcPr/>
                </a:tc>
                <a:extLst>
                  <a:ext uri="{0D108BD9-81ED-4DB2-BD59-A6C34878D82A}">
                    <a16:rowId xmlns:a16="http://schemas.microsoft.com/office/drawing/2014/main" val="1111398290"/>
                  </a:ext>
                </a:extLst>
              </a:tr>
              <a:tr h="370839">
                <a:tc>
                  <a:txBody>
                    <a:bodyPr/>
                    <a:lstStyle/>
                    <a:p>
                      <a:pPr lvl="0">
                        <a:buNone/>
                      </a:pPr>
                      <a:r>
                        <a:rPr lang="en-US" sz="3200" b="1">
                          <a:solidFill>
                            <a:schemeClr val="tx1"/>
                          </a:solidFill>
                          <a:latin typeface="Calibri"/>
                        </a:rPr>
                        <a:t>School Psychology</a:t>
                      </a:r>
                    </a:p>
                  </a:txBody>
                  <a:tcPr/>
                </a:tc>
                <a:tc>
                  <a:txBody>
                    <a:bodyPr/>
                    <a:lstStyle/>
                    <a:p>
                      <a:pPr lvl="0">
                        <a:buNone/>
                      </a:pPr>
                      <a:r>
                        <a:rPr lang="en-US" sz="3200" b="0" i="0" u="none" strike="noStrike" noProof="0">
                          <a:solidFill>
                            <a:srgbClr val="726151"/>
                          </a:solidFill>
                          <a:latin typeface="Calibri"/>
                        </a:rPr>
                        <a:t>Choose the breakout room with Facilitator: </a:t>
                      </a:r>
                      <a:r>
                        <a:rPr lang="en-US" sz="3200" b="1" i="0" u="none" strike="noStrike" noProof="0">
                          <a:solidFill>
                            <a:srgbClr val="726151"/>
                          </a:solidFill>
                          <a:latin typeface="Calibri"/>
                        </a:rPr>
                        <a:t>Erika Case &amp; Maureen Spence</a:t>
                      </a:r>
                      <a:endParaRPr lang="en-US" b="1"/>
                    </a:p>
                  </a:txBody>
                  <a:tcPr/>
                </a:tc>
                <a:extLst>
                  <a:ext uri="{0D108BD9-81ED-4DB2-BD59-A6C34878D82A}">
                    <a16:rowId xmlns:a16="http://schemas.microsoft.com/office/drawing/2014/main" val="2753825613"/>
                  </a:ext>
                </a:extLst>
              </a:tr>
            </a:tbl>
          </a:graphicData>
        </a:graphic>
      </p:graphicFrame>
    </p:spTree>
    <p:extLst>
      <p:ext uri="{BB962C8B-B14F-4D97-AF65-F5344CB8AC3E}">
        <p14:creationId xmlns:p14="http://schemas.microsoft.com/office/powerpoint/2010/main" val="695727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689F9B0D-1093-8A69-E6E1-F315FB21F3A2}"/>
            </a:ext>
          </a:extLst>
        </p:cNvPr>
        <p:cNvGrpSpPr/>
        <p:nvPr/>
      </p:nvGrpSpPr>
      <p:grpSpPr>
        <a:xfrm>
          <a:off x="0" y="0"/>
          <a:ext cx="0" cy="0"/>
          <a:chOff x="0" y="0"/>
          <a:chExt cx="0" cy="0"/>
        </a:xfrm>
      </p:grpSpPr>
      <p:sp>
        <p:nvSpPr>
          <p:cNvPr id="4" name="Freeform 4">
            <a:extLst>
              <a:ext uri="{FF2B5EF4-FFF2-40B4-BE49-F238E27FC236}">
                <a16:creationId xmlns:a16="http://schemas.microsoft.com/office/drawing/2014/main" id="{55CE0493-2910-B562-87C5-57CBC8E90780}"/>
              </a:ext>
            </a:extLst>
          </p:cNvPr>
          <p:cNvSpPr/>
          <p:nvPr/>
        </p:nvSpPr>
        <p:spPr>
          <a:xfrm rot="17534046">
            <a:off x="14494457" y="7532744"/>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279EA7CF-3BEC-F4CD-4346-06203F5DE620}"/>
              </a:ext>
            </a:extLst>
          </p:cNvPr>
          <p:cNvSpPr/>
          <p:nvPr/>
        </p:nvSpPr>
        <p:spPr>
          <a:xfrm rot="1363955" flipH="1">
            <a:off x="144799" y="69634"/>
            <a:ext cx="2820834" cy="3955352"/>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5">
              <a:alphaModFix amt="7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Content Placeholder 4">
            <a:extLst>
              <a:ext uri="{FF2B5EF4-FFF2-40B4-BE49-F238E27FC236}">
                <a16:creationId xmlns:a16="http://schemas.microsoft.com/office/drawing/2014/main" id="{4D2BEAAF-3040-F2D4-846E-E87D08AA0A8D}"/>
              </a:ext>
            </a:extLst>
          </p:cNvPr>
          <p:cNvSpPr>
            <a:spLocks noGrp="1"/>
          </p:cNvSpPr>
          <p:nvPr>
            <p:ph idx="1"/>
          </p:nvPr>
        </p:nvSpPr>
        <p:spPr>
          <a:xfrm>
            <a:off x="1558789" y="4041045"/>
            <a:ext cx="15655636" cy="7308273"/>
          </a:xfrm>
        </p:spPr>
        <p:txBody>
          <a:bodyPr vert="horz" lIns="91440" tIns="45720" rIns="91440" bIns="45720" rtlCol="0" anchor="t">
            <a:normAutofit/>
          </a:bodyPr>
          <a:lstStyle/>
          <a:p>
            <a:pPr marL="1257300" lvl="1" indent="-857250">
              <a:buFont typeface="Courier New" panose="020B0604020202020204" pitchFamily="34" charset="0"/>
              <a:buChar char="o"/>
            </a:pPr>
            <a:endParaRPr lang="en-US">
              <a:solidFill>
                <a:srgbClr val="726151"/>
              </a:solidFill>
              <a:ea typeface="Calibri"/>
              <a:cs typeface="Calibri"/>
            </a:endParaRPr>
          </a:p>
          <a:p>
            <a:pPr marL="0" indent="0">
              <a:buNone/>
            </a:pPr>
            <a:r>
              <a:rPr lang="en-US" sz="5400"/>
              <a:t>     What were some ideas, strategies, successes, or 	wonderings from your discussions?</a:t>
            </a:r>
          </a:p>
        </p:txBody>
      </p:sp>
      <p:sp>
        <p:nvSpPr>
          <p:cNvPr id="6" name="Freeform 9">
            <a:extLst>
              <a:ext uri="{FF2B5EF4-FFF2-40B4-BE49-F238E27FC236}">
                <a16:creationId xmlns:a16="http://schemas.microsoft.com/office/drawing/2014/main" id="{1A94449F-2394-8350-9E82-0488B03C0FFD}"/>
              </a:ext>
            </a:extLst>
          </p:cNvPr>
          <p:cNvSpPr/>
          <p:nvPr/>
        </p:nvSpPr>
        <p:spPr>
          <a:xfrm>
            <a:off x="5046539" y="1314088"/>
            <a:ext cx="8680137" cy="1254608"/>
          </a:xfrm>
          <a:custGeom>
            <a:avLst/>
            <a:gdLst/>
            <a:ahLst/>
            <a:cxnLst/>
            <a:rect l="l" t="t" r="r" b="b"/>
            <a:pathLst>
              <a:path w="6011916" h="1254608">
                <a:moveTo>
                  <a:pt x="0" y="0"/>
                </a:moveTo>
                <a:lnTo>
                  <a:pt x="6011915" y="0"/>
                </a:lnTo>
                <a:lnTo>
                  <a:pt x="6011915" y="1254609"/>
                </a:lnTo>
                <a:lnTo>
                  <a:pt x="0" y="12546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lIns="91440" tIns="45720" rIns="91440" bIns="45720" anchor="t"/>
          <a:lstStyle/>
          <a:p>
            <a:r>
              <a:rPr lang="en-US" sz="4000" b="1">
                <a:solidFill>
                  <a:schemeClr val="bg2">
                    <a:lumMod val="49000"/>
                  </a:schemeClr>
                </a:solidFill>
              </a:rPr>
              <a:t>             Breakout room discussions </a:t>
            </a:r>
            <a:endParaRPr lang="en-US" sz="4400" b="1">
              <a:solidFill>
                <a:schemeClr val="bg2">
                  <a:lumMod val="49000"/>
                </a:schemeClr>
              </a:solidFill>
              <a:ea typeface="Calibri"/>
              <a:cs typeface="Calibri"/>
            </a:endParaRPr>
          </a:p>
        </p:txBody>
      </p:sp>
    </p:spTree>
    <p:extLst>
      <p:ext uri="{BB962C8B-B14F-4D97-AF65-F5344CB8AC3E}">
        <p14:creationId xmlns:p14="http://schemas.microsoft.com/office/powerpoint/2010/main" val="966665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TextBox 2"/>
          <p:cNvSpPr txBox="1"/>
          <p:nvPr/>
        </p:nvSpPr>
        <p:spPr>
          <a:xfrm>
            <a:off x="2547002" y="489781"/>
            <a:ext cx="12784948" cy="2088264"/>
          </a:xfrm>
          <a:prstGeom prst="rect">
            <a:avLst/>
          </a:prstGeom>
        </p:spPr>
        <p:txBody>
          <a:bodyPr wrap="square" lIns="0" tIns="0" rIns="0" bIns="0" rtlCol="0" anchor="t">
            <a:spAutoFit/>
          </a:bodyPr>
          <a:lstStyle/>
          <a:p>
            <a:pPr>
              <a:lnSpc>
                <a:spcPts val="19600"/>
              </a:lnSpc>
            </a:pPr>
            <a:r>
              <a:rPr lang="en-US" sz="6000">
                <a:solidFill>
                  <a:srgbClr val="726151"/>
                </a:solidFill>
                <a:ea typeface="Angella White"/>
                <a:cs typeface="Angella White"/>
                <a:sym typeface="Angella White"/>
              </a:rPr>
              <a:t>                     </a:t>
            </a:r>
            <a:endParaRPr lang="en-US" sz="3200">
              <a:solidFill>
                <a:srgbClr val="726151"/>
              </a:solidFill>
            </a:endParaRPr>
          </a:p>
        </p:txBody>
      </p:sp>
      <p:sp>
        <p:nvSpPr>
          <p:cNvPr id="4" name="Freeform 4"/>
          <p:cNvSpPr/>
          <p:nvPr/>
        </p:nvSpPr>
        <p:spPr>
          <a:xfrm rot="17534046">
            <a:off x="14494457" y="7532744"/>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363955" flipH="1">
            <a:off x="144799" y="69634"/>
            <a:ext cx="2820834" cy="3955352"/>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5">
              <a:alphaModFix amt="7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9">
            <a:extLst>
              <a:ext uri="{FF2B5EF4-FFF2-40B4-BE49-F238E27FC236}">
                <a16:creationId xmlns:a16="http://schemas.microsoft.com/office/drawing/2014/main" id="{974128FA-9D76-87F5-A01C-D9A298C0042A}"/>
              </a:ext>
            </a:extLst>
          </p:cNvPr>
          <p:cNvSpPr/>
          <p:nvPr/>
        </p:nvSpPr>
        <p:spPr>
          <a:xfrm>
            <a:off x="4801610" y="1531803"/>
            <a:ext cx="9687065" cy="1254608"/>
          </a:xfrm>
          <a:custGeom>
            <a:avLst/>
            <a:gdLst/>
            <a:ahLst/>
            <a:cxnLst/>
            <a:rect l="l" t="t" r="r" b="b"/>
            <a:pathLst>
              <a:path w="6011916" h="1254608">
                <a:moveTo>
                  <a:pt x="0" y="0"/>
                </a:moveTo>
                <a:lnTo>
                  <a:pt x="6011915" y="0"/>
                </a:lnTo>
                <a:lnTo>
                  <a:pt x="6011915" y="1254609"/>
                </a:lnTo>
                <a:lnTo>
                  <a:pt x="0" y="12546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lIns="91440" tIns="45720" rIns="91440" bIns="45720" anchor="t"/>
          <a:lstStyle/>
          <a:p>
            <a:r>
              <a:rPr lang="en-US" sz="4000">
                <a:solidFill>
                  <a:schemeClr val="bg2">
                    <a:lumMod val="49000"/>
                  </a:schemeClr>
                </a:solidFill>
              </a:rPr>
              <a:t>                 </a:t>
            </a:r>
            <a:r>
              <a:rPr lang="en-US" sz="4400" b="1">
                <a:solidFill>
                  <a:schemeClr val="bg2">
                    <a:lumMod val="49000"/>
                  </a:schemeClr>
                </a:solidFill>
              </a:rPr>
              <a:t>Optimistic Closure</a:t>
            </a:r>
            <a:endParaRPr lang="en-US" sz="4400" b="1">
              <a:solidFill>
                <a:schemeClr val="bg2">
                  <a:lumMod val="49000"/>
                </a:schemeClr>
              </a:solidFill>
              <a:ea typeface="Calibri"/>
              <a:cs typeface="Calibri"/>
            </a:endParaRPr>
          </a:p>
        </p:txBody>
      </p:sp>
      <p:sp>
        <p:nvSpPr>
          <p:cNvPr id="8" name="Content Placeholder 7">
            <a:extLst>
              <a:ext uri="{FF2B5EF4-FFF2-40B4-BE49-F238E27FC236}">
                <a16:creationId xmlns:a16="http://schemas.microsoft.com/office/drawing/2014/main" id="{8A5D879B-C3FC-6A26-D303-39905BF1523D}"/>
              </a:ext>
            </a:extLst>
          </p:cNvPr>
          <p:cNvSpPr>
            <a:spLocks noGrp="1"/>
          </p:cNvSpPr>
          <p:nvPr>
            <p:ph idx="1"/>
          </p:nvPr>
        </p:nvSpPr>
        <p:spPr>
          <a:xfrm>
            <a:off x="2126673" y="3068221"/>
            <a:ext cx="14034654" cy="6740236"/>
          </a:xfrm>
        </p:spPr>
        <p:txBody>
          <a:bodyPr vert="horz" lIns="91440" tIns="45720" rIns="91440" bIns="45720" rtlCol="0" anchor="t">
            <a:normAutofit/>
          </a:bodyPr>
          <a:lstStyle/>
          <a:p>
            <a:pPr marL="0" indent="0" algn="l" rtl="0" fontAlgn="base">
              <a:buNone/>
            </a:pPr>
            <a:r>
              <a:rPr lang="en-US" sz="3600" b="0" i="0">
                <a:solidFill>
                  <a:srgbClr val="000000"/>
                </a:solidFill>
                <a:effectLst/>
                <a:latin typeface="Calibri Light"/>
                <a:ea typeface="Calibri Light"/>
                <a:cs typeface="Calibri Light"/>
              </a:rPr>
              <a:t>Consider one of the following… Share out.  </a:t>
            </a:r>
          </a:p>
          <a:p>
            <a:pPr algn="l" rtl="0" fontAlgn="base"/>
            <a:endParaRPr lang="en-US" sz="3600">
              <a:solidFill>
                <a:srgbClr val="000000"/>
              </a:solidFill>
              <a:latin typeface="Calibri Light"/>
              <a:cs typeface="Calibri Light"/>
            </a:endParaRPr>
          </a:p>
          <a:p>
            <a:pPr algn="l" rtl="0" fontAlgn="base">
              <a:spcBef>
                <a:spcPts val="0"/>
              </a:spcBef>
            </a:pPr>
            <a:r>
              <a:rPr lang="en-US" sz="3600" b="0" i="0">
                <a:effectLst/>
                <a:latin typeface="Calibri Light" panose="020F0302020204030204" pitchFamily="34" charset="0"/>
              </a:rPr>
              <a:t>What have you learned in these sessions that you plan to apply in the year ahead? (Or to your practice?)  </a:t>
            </a:r>
            <a:endParaRPr lang="en-US" sz="3600" b="0" i="0">
              <a:effectLst/>
              <a:latin typeface="Calibri Light" panose="020F0302020204030204" pitchFamily="34" charset="0"/>
              <a:ea typeface="Calibri Light"/>
            </a:endParaRPr>
          </a:p>
          <a:p>
            <a:pPr algn="l" rtl="0" fontAlgn="base">
              <a:spcBef>
                <a:spcPts val="0"/>
              </a:spcBef>
            </a:pPr>
            <a:endParaRPr lang="en-US" sz="3600" b="0" i="0">
              <a:effectLst/>
              <a:latin typeface="Calibri Light" panose="020F0302020204030204" pitchFamily="34" charset="0"/>
            </a:endParaRPr>
          </a:p>
          <a:p>
            <a:pPr indent="-571500" algn="l" rtl="0" fontAlgn="base">
              <a:spcBef>
                <a:spcPts val="0"/>
              </a:spcBef>
              <a:buFont typeface="Arial" panose="020B0604020202020204" pitchFamily="34" charset="0"/>
              <a:buChar char="•"/>
            </a:pPr>
            <a:r>
              <a:rPr lang="en-US" sz="3600" b="0" i="0">
                <a:effectLst/>
                <a:latin typeface="Calibri Light"/>
                <a:ea typeface="Calibri Light"/>
                <a:cs typeface="Calibri"/>
              </a:rPr>
              <a:t>What message of encouragement do you want to send yourself related to SEL implementation? </a:t>
            </a:r>
          </a:p>
          <a:p>
            <a:pPr indent="-571500" algn="l" rtl="0" fontAlgn="base">
              <a:spcBef>
                <a:spcPts val="0"/>
              </a:spcBef>
            </a:pPr>
            <a:endParaRPr lang="en-US" sz="3600">
              <a:latin typeface="Calibri Light" panose="020F0302020204030204" pitchFamily="34" charset="0"/>
              <a:ea typeface="Calibri Light" panose="020F0302020204030204" pitchFamily="34" charset="0"/>
            </a:endParaRPr>
          </a:p>
          <a:p>
            <a:pPr indent="-571500" algn="l" rtl="0" fontAlgn="base">
              <a:spcBef>
                <a:spcPts val="0"/>
              </a:spcBef>
              <a:buFont typeface="Arial" panose="020B0604020202020204" pitchFamily="34" charset="0"/>
              <a:buChar char="•"/>
            </a:pPr>
            <a:r>
              <a:rPr lang="en-US" sz="3600" b="0" i="0">
                <a:effectLst/>
                <a:latin typeface="Calibri Light"/>
                <a:ea typeface="Calibri Light"/>
                <a:cs typeface="Calibri"/>
              </a:rPr>
              <a:t>What reminder(s) do you want to capture in writing and send to your future self? </a:t>
            </a:r>
            <a:endParaRPr lang="en-US" b="0" i="0">
              <a:effectLst/>
              <a:latin typeface="Calibri Light" panose="020F0302020204030204" pitchFamily="34" charset="0"/>
              <a:ea typeface="Calibri Light" panose="020F0302020204030204" pitchFamily="34" charset="0"/>
            </a:endParaRPr>
          </a:p>
        </p:txBody>
      </p:sp>
    </p:spTree>
    <p:extLst>
      <p:ext uri="{BB962C8B-B14F-4D97-AF65-F5344CB8AC3E}">
        <p14:creationId xmlns:p14="http://schemas.microsoft.com/office/powerpoint/2010/main" val="2013201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E610542A-6A4C-BD8E-CFF1-AA4E7B5C4A5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4DE60CC-D8C4-B549-7E3E-61428C92C5F1}"/>
              </a:ext>
            </a:extLst>
          </p:cNvPr>
          <p:cNvSpPr txBox="1"/>
          <p:nvPr/>
        </p:nvSpPr>
        <p:spPr>
          <a:xfrm>
            <a:off x="2547002" y="489781"/>
            <a:ext cx="12784948" cy="2088264"/>
          </a:xfrm>
          <a:prstGeom prst="rect">
            <a:avLst/>
          </a:prstGeom>
        </p:spPr>
        <p:txBody>
          <a:bodyPr wrap="square" lIns="0" tIns="0" rIns="0" bIns="0" rtlCol="0" anchor="t">
            <a:spAutoFit/>
          </a:bodyPr>
          <a:lstStyle/>
          <a:p>
            <a:pPr>
              <a:lnSpc>
                <a:spcPts val="19600"/>
              </a:lnSpc>
            </a:pPr>
            <a:r>
              <a:rPr lang="en-US" sz="6000">
                <a:solidFill>
                  <a:srgbClr val="726151"/>
                </a:solidFill>
                <a:ea typeface="Angella White"/>
                <a:cs typeface="Angella White"/>
                <a:sym typeface="Angella White"/>
              </a:rPr>
              <a:t>                     </a:t>
            </a:r>
            <a:endParaRPr lang="en-US" sz="3200">
              <a:solidFill>
                <a:srgbClr val="726151"/>
              </a:solidFill>
            </a:endParaRPr>
          </a:p>
        </p:txBody>
      </p:sp>
      <p:sp>
        <p:nvSpPr>
          <p:cNvPr id="4" name="Freeform 4">
            <a:extLst>
              <a:ext uri="{FF2B5EF4-FFF2-40B4-BE49-F238E27FC236}">
                <a16:creationId xmlns:a16="http://schemas.microsoft.com/office/drawing/2014/main" id="{F760A738-0DDF-C0BF-668E-E58DD6E8E0CE}"/>
              </a:ext>
            </a:extLst>
          </p:cNvPr>
          <p:cNvSpPr/>
          <p:nvPr/>
        </p:nvSpPr>
        <p:spPr>
          <a:xfrm rot="17534046">
            <a:off x="14494457" y="7532744"/>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DD1CD05E-50A5-42C2-8850-65060E14DD7D}"/>
              </a:ext>
            </a:extLst>
          </p:cNvPr>
          <p:cNvSpPr/>
          <p:nvPr/>
        </p:nvSpPr>
        <p:spPr>
          <a:xfrm rot="1363955" flipH="1">
            <a:off x="144799" y="69634"/>
            <a:ext cx="2820834" cy="3955352"/>
          </a:xfrm>
          <a:custGeom>
            <a:avLst/>
            <a:gdLst/>
            <a:ahLst/>
            <a:cxnLst/>
            <a:rect l="l" t="t" r="r" b="b"/>
            <a:pathLst>
              <a:path w="3637262" h="7928637">
                <a:moveTo>
                  <a:pt x="3637262" y="0"/>
                </a:moveTo>
                <a:lnTo>
                  <a:pt x="0" y="0"/>
                </a:lnTo>
                <a:lnTo>
                  <a:pt x="0" y="7928637"/>
                </a:lnTo>
                <a:lnTo>
                  <a:pt x="3637262" y="7928637"/>
                </a:lnTo>
                <a:lnTo>
                  <a:pt x="3637262" y="0"/>
                </a:lnTo>
                <a:close/>
              </a:path>
            </a:pathLst>
          </a:custGeom>
          <a:blipFill>
            <a:blip r:embed="rId5">
              <a:alphaModFix amt="75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9">
            <a:extLst>
              <a:ext uri="{FF2B5EF4-FFF2-40B4-BE49-F238E27FC236}">
                <a16:creationId xmlns:a16="http://schemas.microsoft.com/office/drawing/2014/main" id="{B16D9C20-CC3D-D7D8-11B2-A40829FE6950}"/>
              </a:ext>
            </a:extLst>
          </p:cNvPr>
          <p:cNvSpPr/>
          <p:nvPr/>
        </p:nvSpPr>
        <p:spPr>
          <a:xfrm>
            <a:off x="4801610" y="1531803"/>
            <a:ext cx="9687065" cy="1254608"/>
          </a:xfrm>
          <a:custGeom>
            <a:avLst/>
            <a:gdLst/>
            <a:ahLst/>
            <a:cxnLst/>
            <a:rect l="l" t="t" r="r" b="b"/>
            <a:pathLst>
              <a:path w="6011916" h="1254608">
                <a:moveTo>
                  <a:pt x="0" y="0"/>
                </a:moveTo>
                <a:lnTo>
                  <a:pt x="6011915" y="0"/>
                </a:lnTo>
                <a:lnTo>
                  <a:pt x="6011915" y="1254609"/>
                </a:lnTo>
                <a:lnTo>
                  <a:pt x="0" y="12546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lIns="91440" tIns="45720" rIns="91440" bIns="45720" anchor="t"/>
          <a:lstStyle/>
          <a:p>
            <a:r>
              <a:rPr lang="en-US" sz="4000">
                <a:solidFill>
                  <a:schemeClr val="bg2">
                    <a:lumMod val="49000"/>
                  </a:schemeClr>
                </a:solidFill>
              </a:rPr>
              <a:t>                  </a:t>
            </a:r>
            <a:r>
              <a:rPr lang="en-US" sz="4400" b="1">
                <a:solidFill>
                  <a:schemeClr val="bg2">
                    <a:lumMod val="49000"/>
                  </a:schemeClr>
                </a:solidFill>
              </a:rPr>
              <a:t>End-of-Institute Survey</a:t>
            </a:r>
            <a:endParaRPr lang="en-US" sz="4400" b="1">
              <a:solidFill>
                <a:schemeClr val="bg2">
                  <a:lumMod val="49000"/>
                </a:schemeClr>
              </a:solidFill>
              <a:ea typeface="Calibri"/>
              <a:cs typeface="Calibri"/>
            </a:endParaRPr>
          </a:p>
        </p:txBody>
      </p:sp>
      <p:sp>
        <p:nvSpPr>
          <p:cNvPr id="8" name="Content Placeholder 7">
            <a:extLst>
              <a:ext uri="{FF2B5EF4-FFF2-40B4-BE49-F238E27FC236}">
                <a16:creationId xmlns:a16="http://schemas.microsoft.com/office/drawing/2014/main" id="{4D813CA2-572C-14C9-D39F-DF2FCD87E0EB}"/>
              </a:ext>
            </a:extLst>
          </p:cNvPr>
          <p:cNvSpPr>
            <a:spLocks noGrp="1"/>
          </p:cNvSpPr>
          <p:nvPr>
            <p:ph idx="1"/>
          </p:nvPr>
        </p:nvSpPr>
        <p:spPr>
          <a:xfrm>
            <a:off x="2126673" y="3857421"/>
            <a:ext cx="14034654" cy="4993387"/>
          </a:xfrm>
        </p:spPr>
        <p:txBody>
          <a:bodyPr vert="horz" lIns="91440" tIns="45720" rIns="91440" bIns="45720" rtlCol="0" anchor="t">
            <a:normAutofit/>
          </a:bodyPr>
          <a:lstStyle/>
          <a:p>
            <a:pPr marL="0" indent="0" algn="ctr">
              <a:buNone/>
            </a:pPr>
            <a:endParaRPr lang="en-US" sz="3600">
              <a:latin typeface="Calibri"/>
              <a:ea typeface="Calibri"/>
              <a:cs typeface="Calibri"/>
            </a:endParaRPr>
          </a:p>
          <a:p>
            <a:pPr marL="0" indent="0" algn="ctr">
              <a:buNone/>
            </a:pPr>
            <a:r>
              <a:rPr lang="en-US" sz="4000">
                <a:latin typeface="Calibri"/>
                <a:ea typeface="Calibri"/>
                <a:cs typeface="Calibri"/>
              </a:rPr>
              <a:t>Please take 2-3 minutes to complete this post-assessment:</a:t>
            </a:r>
          </a:p>
          <a:p>
            <a:pPr marL="0" indent="0" algn="ctr">
              <a:buNone/>
            </a:pPr>
            <a:endParaRPr lang="en-US" sz="3600">
              <a:latin typeface="Calibri"/>
              <a:ea typeface="Calibri"/>
              <a:cs typeface="Calibri"/>
            </a:endParaRPr>
          </a:p>
          <a:p>
            <a:pPr marL="0" indent="0" algn="ctr">
              <a:buNone/>
            </a:pPr>
            <a:r>
              <a:rPr lang="en-US" sz="3600">
                <a:latin typeface="Calibri"/>
                <a:ea typeface="Calibri"/>
                <a:cs typeface="Calibri"/>
                <a:hlinkClick r:id="rId9"/>
              </a:rPr>
              <a:t>https://docs.google.com/forms/d/e/1FAIpQLScpvR_iRYeJKuQF6LD2ScX2ltiHwHIQm7xHf4LICTt2w2pHXg/viewform?usp=dialog</a:t>
            </a:r>
            <a:r>
              <a:rPr lang="en-US" sz="3600">
                <a:latin typeface="Calibri"/>
                <a:ea typeface="Calibri"/>
                <a:cs typeface="Calibri"/>
              </a:rPr>
              <a:t> </a:t>
            </a:r>
            <a:endParaRPr lang="en-US">
              <a:ea typeface="Calibri" panose="020F0502020204030204" pitchFamily="34" charset="0"/>
            </a:endParaRPr>
          </a:p>
        </p:txBody>
      </p:sp>
    </p:spTree>
    <p:extLst>
      <p:ext uri="{BB962C8B-B14F-4D97-AF65-F5344CB8AC3E}">
        <p14:creationId xmlns:p14="http://schemas.microsoft.com/office/powerpoint/2010/main" val="1036592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TextBox 3"/>
          <p:cNvSpPr txBox="1"/>
          <p:nvPr/>
        </p:nvSpPr>
        <p:spPr>
          <a:xfrm>
            <a:off x="1983019" y="142875"/>
            <a:ext cx="14060926" cy="4601773"/>
          </a:xfrm>
          <a:prstGeom prst="rect">
            <a:avLst/>
          </a:prstGeom>
        </p:spPr>
        <p:txBody>
          <a:bodyPr wrap="square" lIns="0" tIns="0" rIns="0" bIns="0" rtlCol="0" anchor="t">
            <a:spAutoFit/>
          </a:bodyPr>
          <a:lstStyle/>
          <a:p>
            <a:pPr algn="ctr">
              <a:lnSpc>
                <a:spcPts val="19600"/>
              </a:lnSpc>
            </a:pPr>
            <a:r>
              <a:rPr lang="en-US" sz="4400" b="1">
                <a:solidFill>
                  <a:srgbClr val="726151"/>
                </a:solidFill>
                <a:ea typeface="Angella White"/>
                <a:cs typeface="Angella White"/>
                <a:sym typeface="Angella White"/>
              </a:rPr>
              <a:t>Take away</a:t>
            </a:r>
            <a:endParaRPr lang="en-US" sz="4400" b="1">
              <a:solidFill>
                <a:srgbClr val="726151"/>
              </a:solidFill>
              <a:ea typeface="Angella White"/>
              <a:cs typeface="Angella White"/>
            </a:endParaRPr>
          </a:p>
          <a:p>
            <a:pPr algn="ctr">
              <a:lnSpc>
                <a:spcPts val="19600"/>
              </a:lnSpc>
            </a:pPr>
            <a:endParaRPr lang="en-US" sz="6000" b="1">
              <a:solidFill>
                <a:srgbClr val="726151"/>
              </a:solidFill>
              <a:ea typeface="Angella White"/>
              <a:cs typeface="Angella White"/>
            </a:endParaRPr>
          </a:p>
        </p:txBody>
      </p:sp>
      <p:sp>
        <p:nvSpPr>
          <p:cNvPr id="4" name="Freeform 4"/>
          <p:cNvSpPr/>
          <p:nvPr/>
        </p:nvSpPr>
        <p:spPr>
          <a:xfrm rot="2160000">
            <a:off x="15608956" y="6817732"/>
            <a:ext cx="2510063" cy="3565980"/>
          </a:xfrm>
          <a:custGeom>
            <a:avLst/>
            <a:gdLst/>
            <a:ahLst/>
            <a:cxnLst/>
            <a:rect l="l" t="t" r="r" b="b"/>
            <a:pathLst>
              <a:path w="3616776" h="7883980">
                <a:moveTo>
                  <a:pt x="0" y="0"/>
                </a:moveTo>
                <a:lnTo>
                  <a:pt x="3616776" y="0"/>
                </a:lnTo>
                <a:lnTo>
                  <a:pt x="3616776" y="7883980"/>
                </a:lnTo>
                <a:lnTo>
                  <a:pt x="0" y="7883980"/>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4368370">
            <a:off x="342813" y="1920291"/>
            <a:ext cx="2689927" cy="1649410"/>
          </a:xfrm>
          <a:custGeom>
            <a:avLst/>
            <a:gdLst/>
            <a:ahLst/>
            <a:cxnLst/>
            <a:rect l="l" t="t" r="r" b="b"/>
            <a:pathLst>
              <a:path w="2689927" h="1649410">
                <a:moveTo>
                  <a:pt x="0" y="0"/>
                </a:moveTo>
                <a:lnTo>
                  <a:pt x="2689928" y="0"/>
                </a:lnTo>
                <a:lnTo>
                  <a:pt x="2689928" y="1649410"/>
                </a:lnTo>
                <a:lnTo>
                  <a:pt x="0" y="1649410"/>
                </a:lnTo>
                <a:lnTo>
                  <a:pt x="0" y="0"/>
                </a:lnTo>
                <a:close/>
              </a:path>
            </a:pathLst>
          </a:custGeom>
          <a:blipFill>
            <a:blip r:embed="rId5">
              <a:extLst>
                <a:ext uri="{96DAC541-7B7A-43D3-8B79-37D633B846F1}">
                  <asvg:svgBlip xmlns:asvg="http://schemas.microsoft.com/office/drawing/2016/SVG/main" r:embed="rId6"/>
                </a:ext>
              </a:extLst>
            </a:blip>
            <a:stretch>
              <a:fillRect l="-74740"/>
            </a:stretch>
          </a:blipFill>
        </p:spPr>
        <p:txBody>
          <a:bodyPr/>
          <a:lstStyle/>
          <a:p>
            <a:endParaRPr lang="en-US"/>
          </a:p>
        </p:txBody>
      </p:sp>
      <p:sp>
        <p:nvSpPr>
          <p:cNvPr id="7" name="Freeform 7"/>
          <p:cNvSpPr/>
          <p:nvPr/>
        </p:nvSpPr>
        <p:spPr>
          <a:xfrm rot="8309932" flipV="1">
            <a:off x="243439" y="4396413"/>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568175D7-A411-CFC1-E6F6-124526AA5341}"/>
              </a:ext>
            </a:extLst>
          </p:cNvPr>
          <p:cNvSpPr txBox="1"/>
          <p:nvPr/>
        </p:nvSpPr>
        <p:spPr>
          <a:xfrm>
            <a:off x="2873829" y="2914651"/>
            <a:ext cx="14282055"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3600">
                <a:latin typeface="Calibri Light"/>
                <a:ea typeface="Calibri Light"/>
                <a:cs typeface="Calibri Light"/>
              </a:rPr>
              <a:t>Link to SEL Reflection Prompts (about 1/3 down page) </a:t>
            </a:r>
            <a:r>
              <a:rPr lang="en-US" sz="3600">
                <a:ea typeface="+mn-lt"/>
                <a:cs typeface="+mn-lt"/>
                <a:hlinkClick r:id="rId9"/>
              </a:rPr>
              <a:t>https://schoolguide.casel.org/focus-area-3/classroom/explicit-sel-instruction/</a:t>
            </a:r>
            <a:r>
              <a:rPr lang="en-US" sz="3600">
                <a:ea typeface="+mn-lt"/>
                <a:cs typeface="+mn-lt"/>
              </a:rPr>
              <a:t> </a:t>
            </a:r>
          </a:p>
          <a:p>
            <a:endParaRPr lang="en-US" sz="3600">
              <a:latin typeface="Calibri Light"/>
              <a:ea typeface="Calibri Light"/>
              <a:cs typeface="Calibri Light"/>
            </a:endParaRPr>
          </a:p>
          <a:p>
            <a:pPr algn="l"/>
            <a:r>
              <a:rPr lang="en-US" sz="3600" b="0" i="0">
                <a:effectLst/>
                <a:latin typeface="Calibri Light"/>
                <a:ea typeface="Calibri Light"/>
                <a:cs typeface="Calibri Light"/>
              </a:rPr>
              <a:t>SEL-Integrated Sample Lesson Plans </a:t>
            </a:r>
            <a:r>
              <a:rPr lang="en-US" sz="3600" b="0" i="0" u="sng" strike="noStrike">
                <a:solidFill>
                  <a:srgbClr val="467886"/>
                </a:solidFill>
                <a:effectLst/>
                <a:latin typeface="Calibri Light"/>
                <a:ea typeface="Calibri Light"/>
                <a:cs typeface="Calibri Light"/>
                <a:hlinkClick r:id="rId10"/>
              </a:rPr>
              <a:t>https://schoolguide.casel.org/focus-area-3/classroom/integration-of-sel-and-instruction/</a:t>
            </a:r>
            <a:r>
              <a:rPr lang="en-US" sz="3600" b="0" i="0">
                <a:effectLst/>
                <a:latin typeface="Calibri Light"/>
                <a:ea typeface="Calibri Light"/>
                <a:cs typeface="Calibri Light"/>
              </a:rPr>
              <a:t> </a:t>
            </a:r>
            <a:endParaRPr lang="en-US" sz="3600">
              <a:ea typeface="Calibri"/>
              <a:cs typeface="Calibri"/>
            </a:endParaRPr>
          </a:p>
          <a:p>
            <a:pPr algn="l" rtl="0" fontAlgn="base"/>
            <a:endParaRPr lang="en-US" sz="3600">
              <a:latin typeface="Calibri Light" panose="020F0302020204030204" pitchFamily="34" charset="0"/>
              <a:ea typeface="Calibri Light"/>
              <a:cs typeface="Calibri Light"/>
            </a:endParaRPr>
          </a:p>
          <a:p>
            <a:pPr algn="l" rtl="0" fontAlgn="base"/>
            <a:r>
              <a:rPr lang="en-US" sz="3600" b="0" i="0">
                <a:effectLst/>
                <a:latin typeface="Calibri Light"/>
                <a:ea typeface="Calibri Light"/>
                <a:cs typeface="Calibri Light"/>
              </a:rPr>
              <a:t>SEL Integrated Lesson Planning Checklist</a:t>
            </a:r>
            <a:br>
              <a:rPr lang="en-US" sz="3600" b="0" i="0">
                <a:effectLst/>
                <a:latin typeface="Calibri Light" panose="020F0302020204030204" pitchFamily="34" charset="0"/>
              </a:rPr>
            </a:br>
            <a:r>
              <a:rPr lang="en-US" sz="3600" b="0" i="0">
                <a:effectLst/>
                <a:latin typeface="Calibri Light"/>
                <a:ea typeface="Calibri Light"/>
                <a:cs typeface="Calibri Light"/>
                <a:hlinkClick r:id="rId11"/>
              </a:rPr>
              <a:t>https://schoolguide.casel.org/uploads/sites/2/2018/12/SEL-Integrated-Lesson-Planning-Checklist-10.07.24.pdf</a:t>
            </a:r>
            <a:r>
              <a:rPr lang="en-US" sz="3600" b="0" i="0">
                <a:effectLst/>
                <a:latin typeface="Calibri Light"/>
                <a:ea typeface="Calibri Light"/>
                <a:cs typeface="Calibri Light"/>
              </a:rPr>
              <a:t> </a:t>
            </a:r>
          </a:p>
          <a:p>
            <a:pPr algn="l" rtl="0" fontAlgn="base"/>
            <a:endParaRPr lang="en-US" sz="3600" b="0" i="0">
              <a:effectLst/>
              <a:latin typeface="Calibri Light" panose="020F0302020204030204" pitchFamily="34" charset="0"/>
              <a:ea typeface="Calibri Light"/>
              <a:cs typeface="Calibri Light"/>
            </a:endParaRPr>
          </a:p>
          <a:p>
            <a:pPr algn="l" rtl="0" fontAlgn="base"/>
            <a:r>
              <a:rPr lang="en-US" sz="3600" b="0" i="0">
                <a:effectLst/>
                <a:latin typeface="Calibri Light"/>
                <a:ea typeface="Calibri Light"/>
                <a:cs typeface="Calibri Light"/>
              </a:rPr>
              <a:t>Explicit SEL Instruction </a:t>
            </a:r>
            <a:r>
              <a:rPr lang="en-US" sz="3600" b="0" i="0" u="sng" strike="noStrike">
                <a:solidFill>
                  <a:srgbClr val="467886"/>
                </a:solidFill>
                <a:effectLst/>
                <a:latin typeface="Calibri Light"/>
                <a:ea typeface="Calibri Light"/>
                <a:cs typeface="Calibri Light"/>
                <a:hlinkClick r:id="rId9"/>
              </a:rPr>
              <a:t>https://schoolguide.casel.org/focus-area-3/classroom/explicit-sel-instruction/</a:t>
            </a:r>
            <a:r>
              <a:rPr lang="en-US" sz="3600" b="0" i="0">
                <a:effectLst/>
                <a:latin typeface="Calibri Light"/>
                <a:ea typeface="Calibri Light"/>
                <a:cs typeface="Calibri Light"/>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flipH="1">
            <a:off x="-779688" y="5143500"/>
            <a:ext cx="3616776" cy="7883980"/>
          </a:xfrm>
          <a:custGeom>
            <a:avLst/>
            <a:gdLst/>
            <a:ahLst/>
            <a:cxnLst/>
            <a:rect l="l" t="t" r="r" b="b"/>
            <a:pathLst>
              <a:path w="3616776" h="7883980">
                <a:moveTo>
                  <a:pt x="3616776" y="0"/>
                </a:moveTo>
                <a:lnTo>
                  <a:pt x="0" y="0"/>
                </a:lnTo>
                <a:lnTo>
                  <a:pt x="0" y="7883980"/>
                </a:lnTo>
                <a:lnTo>
                  <a:pt x="3616776" y="7883980"/>
                </a:lnTo>
                <a:lnTo>
                  <a:pt x="3616776"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0800000">
            <a:off x="-1039486" y="-1321993"/>
            <a:ext cx="5114585" cy="5142635"/>
          </a:xfrm>
          <a:custGeom>
            <a:avLst/>
            <a:gdLst/>
            <a:ahLst/>
            <a:cxnLst/>
            <a:rect l="l" t="t" r="r" b="b"/>
            <a:pathLst>
              <a:path w="5114585" h="5142635">
                <a:moveTo>
                  <a:pt x="0" y="0"/>
                </a:moveTo>
                <a:lnTo>
                  <a:pt x="5114585" y="0"/>
                </a:lnTo>
                <a:lnTo>
                  <a:pt x="5114585" y="5142635"/>
                </a:lnTo>
                <a:lnTo>
                  <a:pt x="0" y="51426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10800000" flipV="1">
            <a:off x="753760" y="-1555083"/>
            <a:ext cx="2450438" cy="4185866"/>
          </a:xfrm>
          <a:custGeom>
            <a:avLst/>
            <a:gdLst/>
            <a:ahLst/>
            <a:cxnLst/>
            <a:rect l="l" t="t" r="r" b="b"/>
            <a:pathLst>
              <a:path w="2450438" h="4185866">
                <a:moveTo>
                  <a:pt x="0" y="4185865"/>
                </a:moveTo>
                <a:lnTo>
                  <a:pt x="2450438" y="4185865"/>
                </a:lnTo>
                <a:lnTo>
                  <a:pt x="2450438" y="0"/>
                </a:lnTo>
                <a:lnTo>
                  <a:pt x="0" y="0"/>
                </a:lnTo>
                <a:lnTo>
                  <a:pt x="0" y="4185865"/>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9955212">
            <a:off x="3204198" y="532540"/>
            <a:ext cx="2909455" cy="1433568"/>
          </a:xfrm>
          <a:custGeom>
            <a:avLst/>
            <a:gdLst/>
            <a:ahLst/>
            <a:cxnLst/>
            <a:rect l="l" t="t" r="r" b="b"/>
            <a:pathLst>
              <a:path w="2909455" h="1433568">
                <a:moveTo>
                  <a:pt x="0" y="0"/>
                </a:moveTo>
                <a:lnTo>
                  <a:pt x="2909454" y="0"/>
                </a:lnTo>
                <a:lnTo>
                  <a:pt x="2909454" y="1433568"/>
                </a:lnTo>
                <a:lnTo>
                  <a:pt x="0" y="14335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rot="-5400000">
            <a:off x="13869895" y="6157860"/>
            <a:ext cx="6493940" cy="6529555"/>
          </a:xfrm>
          <a:custGeom>
            <a:avLst/>
            <a:gdLst/>
            <a:ahLst/>
            <a:cxnLst/>
            <a:rect l="l" t="t" r="r" b="b"/>
            <a:pathLst>
              <a:path w="6493940" h="6529555">
                <a:moveTo>
                  <a:pt x="0" y="0"/>
                </a:moveTo>
                <a:lnTo>
                  <a:pt x="6493939" y="0"/>
                </a:lnTo>
                <a:lnTo>
                  <a:pt x="6493939" y="6529555"/>
                </a:lnTo>
                <a:lnTo>
                  <a:pt x="0" y="65295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1031629">
            <a:off x="14076378" y="6833542"/>
            <a:ext cx="4700392" cy="1649410"/>
          </a:xfrm>
          <a:custGeom>
            <a:avLst/>
            <a:gdLst/>
            <a:ahLst/>
            <a:cxnLst/>
            <a:rect l="l" t="t" r="r" b="b"/>
            <a:pathLst>
              <a:path w="4700392" h="1649410">
                <a:moveTo>
                  <a:pt x="0" y="0"/>
                </a:moveTo>
                <a:lnTo>
                  <a:pt x="4700392" y="0"/>
                </a:lnTo>
                <a:lnTo>
                  <a:pt x="4700392" y="1649411"/>
                </a:lnTo>
                <a:lnTo>
                  <a:pt x="0" y="16494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2909932" flipV="1">
            <a:off x="16777063" y="7194684"/>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1277720">
            <a:off x="16398988" y="-143677"/>
            <a:ext cx="3637262" cy="7928637"/>
          </a:xfrm>
          <a:custGeom>
            <a:avLst/>
            <a:gdLst/>
            <a:ahLst/>
            <a:cxnLst/>
            <a:rect l="l" t="t" r="r" b="b"/>
            <a:pathLst>
              <a:path w="3637262" h="7928637">
                <a:moveTo>
                  <a:pt x="0" y="0"/>
                </a:moveTo>
                <a:lnTo>
                  <a:pt x="3637262" y="0"/>
                </a:lnTo>
                <a:lnTo>
                  <a:pt x="3637262" y="7928637"/>
                </a:lnTo>
                <a:lnTo>
                  <a:pt x="0" y="7928637"/>
                </a:lnTo>
                <a:lnTo>
                  <a:pt x="0"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977197" y="2865578"/>
            <a:ext cx="14333605" cy="3301999"/>
          </a:xfrm>
          <a:prstGeom prst="rect">
            <a:avLst/>
          </a:prstGeom>
        </p:spPr>
        <p:txBody>
          <a:bodyPr lIns="0" tIns="0" rIns="0" bIns="0" rtlCol="0" anchor="t">
            <a:spAutoFit/>
          </a:bodyPr>
          <a:lstStyle/>
          <a:p>
            <a:pPr algn="ctr">
              <a:lnSpc>
                <a:spcPts val="25900"/>
              </a:lnSpc>
            </a:pPr>
            <a:r>
              <a:rPr lang="en-US" sz="18500">
                <a:solidFill>
                  <a:srgbClr val="726151"/>
                </a:solidFill>
                <a:latin typeface="Angella White"/>
                <a:ea typeface="Angella White"/>
                <a:cs typeface="Angella White"/>
                <a:sym typeface="Angella White"/>
              </a:rPr>
              <a:t>Thank You So Much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8" name="Freeform 8"/>
          <p:cNvSpPr/>
          <p:nvPr/>
        </p:nvSpPr>
        <p:spPr>
          <a:xfrm rot="5400000" flipH="1">
            <a:off x="14514285" y="-607786"/>
            <a:ext cx="2800348" cy="4019552"/>
          </a:xfrm>
          <a:custGeom>
            <a:avLst/>
            <a:gdLst/>
            <a:ahLst/>
            <a:cxnLst/>
            <a:rect l="l" t="t" r="r" b="b"/>
            <a:pathLst>
              <a:path w="3616776" h="7883980">
                <a:moveTo>
                  <a:pt x="3616776" y="0"/>
                </a:moveTo>
                <a:lnTo>
                  <a:pt x="0" y="0"/>
                </a:lnTo>
                <a:lnTo>
                  <a:pt x="0" y="7883980"/>
                </a:lnTo>
                <a:lnTo>
                  <a:pt x="3616776" y="7883980"/>
                </a:lnTo>
                <a:lnTo>
                  <a:pt x="3616776"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6">
            <a:extLst>
              <a:ext uri="{FF2B5EF4-FFF2-40B4-BE49-F238E27FC236}">
                <a16:creationId xmlns:a16="http://schemas.microsoft.com/office/drawing/2014/main" id="{BE752269-2039-0A28-94F7-F596AE6D024D}"/>
              </a:ext>
            </a:extLst>
          </p:cNvPr>
          <p:cNvSpPr/>
          <p:nvPr/>
        </p:nvSpPr>
        <p:spPr>
          <a:xfrm rot="10800000">
            <a:off x="347571" y="142976"/>
            <a:ext cx="2909455" cy="1433567"/>
          </a:xfrm>
          <a:custGeom>
            <a:avLst/>
            <a:gdLst/>
            <a:ahLst/>
            <a:cxnLst/>
            <a:rect l="l" t="t" r="r" b="b"/>
            <a:pathLst>
              <a:path w="3879273" h="1911423">
                <a:moveTo>
                  <a:pt x="0" y="0"/>
                </a:moveTo>
                <a:lnTo>
                  <a:pt x="3879273" y="0"/>
                </a:lnTo>
                <a:lnTo>
                  <a:pt x="3879273" y="1911424"/>
                </a:lnTo>
                <a:lnTo>
                  <a:pt x="0" y="1911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Title 2">
            <a:extLst>
              <a:ext uri="{FF2B5EF4-FFF2-40B4-BE49-F238E27FC236}">
                <a16:creationId xmlns:a16="http://schemas.microsoft.com/office/drawing/2014/main" id="{2FC1C73E-2F04-FBE4-1F4C-BFB0454FD598}"/>
              </a:ext>
            </a:extLst>
          </p:cNvPr>
          <p:cNvSpPr>
            <a:spLocks noGrp="1"/>
          </p:cNvSpPr>
          <p:nvPr>
            <p:ph type="title"/>
          </p:nvPr>
        </p:nvSpPr>
        <p:spPr>
          <a:xfrm>
            <a:off x="2126673" y="859759"/>
            <a:ext cx="14034654" cy="1143000"/>
          </a:xfrm>
        </p:spPr>
        <p:txBody>
          <a:bodyPr>
            <a:normAutofit/>
          </a:bodyPr>
          <a:lstStyle/>
          <a:p>
            <a:r>
              <a:rPr lang="en-US" sz="4400">
                <a:solidFill>
                  <a:srgbClr val="726151"/>
                </a:solidFill>
                <a:ea typeface="Angella White"/>
                <a:cs typeface="Angella White"/>
                <a:sym typeface="Angella White"/>
              </a:rPr>
              <a:t>Session Pre-reading</a:t>
            </a:r>
            <a:endParaRPr lang="en-US"/>
          </a:p>
        </p:txBody>
      </p:sp>
      <p:sp>
        <p:nvSpPr>
          <p:cNvPr id="5" name="Content Placeholder 4">
            <a:extLst>
              <a:ext uri="{FF2B5EF4-FFF2-40B4-BE49-F238E27FC236}">
                <a16:creationId xmlns:a16="http://schemas.microsoft.com/office/drawing/2014/main" id="{2C02766E-AF81-B16E-45AE-76957C471CA0}"/>
              </a:ext>
            </a:extLst>
          </p:cNvPr>
          <p:cNvSpPr>
            <a:spLocks noGrp="1"/>
          </p:cNvSpPr>
          <p:nvPr>
            <p:ph idx="1"/>
          </p:nvPr>
        </p:nvSpPr>
        <p:spPr/>
        <p:txBody>
          <a:bodyPr vert="horz" lIns="91440" tIns="45720" rIns="91440" bIns="45720" rtlCol="0" anchor="t">
            <a:normAutofit/>
          </a:bodyPr>
          <a:lstStyle/>
          <a:p>
            <a:pPr marL="296545" lvl="2" indent="-215900">
              <a:buFont typeface="Arial"/>
              <a:buChar char="•"/>
            </a:pPr>
            <a:r>
              <a:rPr lang="en-US" sz="3600">
                <a:latin typeface="Calibri"/>
                <a:ea typeface="Calibri Light"/>
                <a:cs typeface="Calibri Light"/>
              </a:rPr>
              <a:t> Aligning SEL and Academic Objectives </a:t>
            </a:r>
            <a:r>
              <a:rPr lang="en-US" sz="3600" u="sng">
                <a:latin typeface="Calibri"/>
                <a:ea typeface="Calibri Light"/>
                <a:cs typeface="Calibri Light"/>
                <a:hlinkClick r:id="rId7"/>
              </a:rPr>
              <a:t>https://schoolguide.casel.org/focus-area-3/classroom/integration-of-sel-and-instruction/aligning-sel-and-academic-objectives/</a:t>
            </a:r>
            <a:endParaRPr lang="en-US" sz="3600" u="sng">
              <a:latin typeface="Calibri"/>
              <a:ea typeface="Calibri Light"/>
              <a:cs typeface="Calibri Light"/>
            </a:endParaRPr>
          </a:p>
          <a:p>
            <a:pPr marL="296545" lvl="2" indent="-215900">
              <a:buFont typeface="Arial"/>
              <a:buChar char="•"/>
            </a:pPr>
            <a:endParaRPr lang="en-US" sz="3600" u="sng">
              <a:latin typeface="Calibri"/>
              <a:ea typeface="Calibri Light"/>
              <a:cs typeface="Calibri Light"/>
            </a:endParaRPr>
          </a:p>
          <a:p>
            <a:pPr marL="296545" lvl="2" indent="-215900">
              <a:buFont typeface="Arial"/>
              <a:buChar char="•"/>
            </a:pPr>
            <a:r>
              <a:rPr lang="en-US" sz="3600">
                <a:latin typeface="Calibri"/>
                <a:ea typeface="Calibri Light"/>
                <a:cs typeface="Calibri Light"/>
              </a:rPr>
              <a:t>Transforming Education's SEL Integration Approach for Classroom Educators </a:t>
            </a:r>
            <a:r>
              <a:rPr lang="en-US" sz="3600" u="sng">
                <a:latin typeface="Calibri"/>
                <a:ea typeface="Calibri Light"/>
                <a:cs typeface="Calibri Light"/>
                <a:hlinkClick r:id="rId8">
                  <a:extLst>
                    <a:ext uri="{A12FA001-AC4F-418D-AE19-62706E023703}">
                      <ahyp:hlinkClr xmlns:ahyp="http://schemas.microsoft.com/office/drawing/2018/hyperlinkcolor" val="tx"/>
                    </a:ext>
                  </a:extLst>
                </a:hlinkClick>
              </a:rPr>
              <a:t>https://files.cdn.thinkific.com/file_uploads/276216/attachments/6f8/5c2/b76/SEL-Integration-Approach-Quick-Reference-Guide.pdf</a:t>
            </a:r>
            <a:r>
              <a:rPr lang="en-US" sz="3600">
                <a:latin typeface="Calibri"/>
                <a:ea typeface="Calibri Light"/>
                <a:cs typeface="Calibri Light"/>
              </a:rPr>
              <a:t> </a:t>
            </a:r>
          </a:p>
          <a:p>
            <a:pPr marL="457200" indent="-457200">
              <a:buFont typeface="Arial"/>
              <a:buChar char="•"/>
            </a:pPr>
            <a:endParaRPr lang="en-US" sz="3600">
              <a:latin typeface="Calibri"/>
              <a:ea typeface="Calibri Light"/>
              <a:cs typeface="Calibri Light"/>
            </a:endParaRPr>
          </a:p>
          <a:p>
            <a:endParaRPr lang="en-US" sz="3600">
              <a:latin typeface="Calibri"/>
              <a:ea typeface="Calibri Light"/>
              <a:cs typeface="Calibri Light"/>
            </a:endParaRPr>
          </a:p>
          <a:p>
            <a:pPr marL="228600" indent="-228600">
              <a:buFont typeface="Arial"/>
              <a:buChar char="•"/>
            </a:pPr>
            <a:endParaRPr lang="en-US" sz="3600">
              <a:ea typeface="Calibri Light"/>
              <a:cs typeface="Calibri Light"/>
            </a:endParaRPr>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3041162D-35E7-70FE-0E3E-1224D6666E78}"/>
            </a:ext>
          </a:extLst>
        </p:cNvPr>
        <p:cNvGrpSpPr/>
        <p:nvPr/>
      </p:nvGrpSpPr>
      <p:grpSpPr>
        <a:xfrm>
          <a:off x="0" y="0"/>
          <a:ext cx="0" cy="0"/>
          <a:chOff x="0" y="0"/>
          <a:chExt cx="0" cy="0"/>
        </a:xfrm>
      </p:grpSpPr>
      <p:sp>
        <p:nvSpPr>
          <p:cNvPr id="8" name="Freeform 8">
            <a:extLst>
              <a:ext uri="{FF2B5EF4-FFF2-40B4-BE49-F238E27FC236}">
                <a16:creationId xmlns:a16="http://schemas.microsoft.com/office/drawing/2014/main" id="{9C7D3377-4244-3394-C746-DA0D5241E25E}"/>
              </a:ext>
            </a:extLst>
          </p:cNvPr>
          <p:cNvSpPr/>
          <p:nvPr/>
        </p:nvSpPr>
        <p:spPr>
          <a:xfrm rot="5400000" flipH="1">
            <a:off x="14514285" y="-607786"/>
            <a:ext cx="2800348" cy="4019552"/>
          </a:xfrm>
          <a:custGeom>
            <a:avLst/>
            <a:gdLst/>
            <a:ahLst/>
            <a:cxnLst/>
            <a:rect l="l" t="t" r="r" b="b"/>
            <a:pathLst>
              <a:path w="3616776" h="7883980">
                <a:moveTo>
                  <a:pt x="3616776" y="0"/>
                </a:moveTo>
                <a:lnTo>
                  <a:pt x="0" y="0"/>
                </a:lnTo>
                <a:lnTo>
                  <a:pt x="0" y="7883980"/>
                </a:lnTo>
                <a:lnTo>
                  <a:pt x="3616776" y="7883980"/>
                </a:lnTo>
                <a:lnTo>
                  <a:pt x="3616776" y="0"/>
                </a:lnTo>
                <a:close/>
              </a:path>
            </a:pathLst>
          </a:custGeom>
          <a:blipFill>
            <a:blip r:embed="rId3">
              <a:alphaModFix amt="7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6">
            <a:extLst>
              <a:ext uri="{FF2B5EF4-FFF2-40B4-BE49-F238E27FC236}">
                <a16:creationId xmlns:a16="http://schemas.microsoft.com/office/drawing/2014/main" id="{EBAA496E-86E2-C7A9-FE9C-5E598579DB50}"/>
              </a:ext>
            </a:extLst>
          </p:cNvPr>
          <p:cNvSpPr/>
          <p:nvPr/>
        </p:nvSpPr>
        <p:spPr>
          <a:xfrm rot="10800000">
            <a:off x="347571" y="142976"/>
            <a:ext cx="2909455" cy="1433567"/>
          </a:xfrm>
          <a:custGeom>
            <a:avLst/>
            <a:gdLst/>
            <a:ahLst/>
            <a:cxnLst/>
            <a:rect l="l" t="t" r="r" b="b"/>
            <a:pathLst>
              <a:path w="3879273" h="1911423">
                <a:moveTo>
                  <a:pt x="0" y="0"/>
                </a:moveTo>
                <a:lnTo>
                  <a:pt x="3879273" y="0"/>
                </a:lnTo>
                <a:lnTo>
                  <a:pt x="3879273" y="1911424"/>
                </a:lnTo>
                <a:lnTo>
                  <a:pt x="0" y="1911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Title 2">
            <a:extLst>
              <a:ext uri="{FF2B5EF4-FFF2-40B4-BE49-F238E27FC236}">
                <a16:creationId xmlns:a16="http://schemas.microsoft.com/office/drawing/2014/main" id="{F561492D-67C6-2920-F693-DF00EEA2F35A}"/>
              </a:ext>
            </a:extLst>
          </p:cNvPr>
          <p:cNvSpPr>
            <a:spLocks noGrp="1"/>
          </p:cNvSpPr>
          <p:nvPr>
            <p:ph type="title"/>
          </p:nvPr>
        </p:nvSpPr>
        <p:spPr>
          <a:xfrm>
            <a:off x="2126673" y="753485"/>
            <a:ext cx="14034654" cy="1143000"/>
          </a:xfrm>
        </p:spPr>
        <p:txBody>
          <a:bodyPr>
            <a:normAutofit/>
          </a:bodyPr>
          <a:lstStyle/>
          <a:p>
            <a:r>
              <a:rPr lang="en-US" sz="4400">
                <a:solidFill>
                  <a:srgbClr val="726151"/>
                </a:solidFill>
                <a:ea typeface="Angella White"/>
                <a:cs typeface="Angella White"/>
                <a:sym typeface="Angella White"/>
              </a:rPr>
              <a:t>Session Pre-reading</a:t>
            </a:r>
            <a:endParaRPr lang="en-US"/>
          </a:p>
        </p:txBody>
      </p:sp>
      <p:sp>
        <p:nvSpPr>
          <p:cNvPr id="5" name="Content Placeholder 4">
            <a:extLst>
              <a:ext uri="{FF2B5EF4-FFF2-40B4-BE49-F238E27FC236}">
                <a16:creationId xmlns:a16="http://schemas.microsoft.com/office/drawing/2014/main" id="{2207C637-BA38-6B23-A04E-5ED297E8C720}"/>
              </a:ext>
            </a:extLst>
          </p:cNvPr>
          <p:cNvSpPr>
            <a:spLocks noGrp="1"/>
          </p:cNvSpPr>
          <p:nvPr>
            <p:ph idx="1"/>
          </p:nvPr>
        </p:nvSpPr>
        <p:spPr/>
        <p:txBody>
          <a:bodyPr/>
          <a:lstStyle/>
          <a:p>
            <a:r>
              <a:rPr lang="en-US" sz="3200" b="1">
                <a:latin typeface="Calibri"/>
                <a:ea typeface="Calibri Light"/>
                <a:cs typeface="Calibri Light"/>
              </a:rPr>
              <a:t>Participants choose 2-3 additional resources to read/explore by topic area:  </a:t>
            </a:r>
            <a:endParaRPr lang="en-US" sz="3200" b="1">
              <a:ea typeface="Calibri"/>
              <a:cs typeface="Calibri"/>
            </a:endParaRPr>
          </a:p>
          <a:p>
            <a:endParaRPr lang="en-US" sz="3200" b="1">
              <a:latin typeface="Calibri"/>
              <a:ea typeface="Calibri Light"/>
              <a:cs typeface="Calibri Light"/>
            </a:endParaRPr>
          </a:p>
          <a:p>
            <a:pPr>
              <a:buFont typeface="Symbol"/>
              <a:buChar char="•"/>
            </a:pPr>
            <a:r>
              <a:rPr lang="en-US" sz="3200">
                <a:latin typeface="Calibri"/>
                <a:ea typeface="Calibri Light"/>
                <a:cs typeface="Calibri Light"/>
              </a:rPr>
              <a:t> </a:t>
            </a:r>
            <a:r>
              <a:rPr lang="en-US" sz="3200">
                <a:solidFill>
                  <a:srgbClr val="000000"/>
                </a:solidFill>
                <a:latin typeface="Calibri"/>
                <a:ea typeface="Calibri Light"/>
                <a:cs typeface="Calibri Light"/>
              </a:rPr>
              <a:t> </a:t>
            </a:r>
            <a:r>
              <a:rPr lang="en-US" sz="3200">
                <a:solidFill>
                  <a:srgbClr val="212121"/>
                </a:solidFill>
                <a:latin typeface="Calibri"/>
                <a:ea typeface="Calibri Light"/>
                <a:cs typeface="Calibri Light"/>
              </a:rPr>
              <a:t>General Strategies for Integrating SEL</a:t>
            </a:r>
          </a:p>
          <a:p>
            <a:pPr>
              <a:buFont typeface="Symbol"/>
              <a:buChar char="•"/>
            </a:pPr>
            <a:r>
              <a:rPr lang="en-US" sz="3200">
                <a:latin typeface="Calibri"/>
                <a:ea typeface="Calibri Light"/>
                <a:cs typeface="Calibri Light"/>
              </a:rPr>
              <a:t>  SEL for English Learners</a:t>
            </a:r>
          </a:p>
          <a:p>
            <a:pPr>
              <a:buFont typeface="Symbol"/>
              <a:buChar char="•"/>
            </a:pPr>
            <a:r>
              <a:rPr lang="en-US" sz="3200">
                <a:latin typeface="Calibri"/>
                <a:ea typeface="Calibri Light"/>
                <a:cs typeface="Calibri Light"/>
              </a:rPr>
              <a:t>  SEL in Music</a:t>
            </a:r>
          </a:p>
          <a:p>
            <a:pPr>
              <a:buFont typeface="Symbol"/>
              <a:buChar char="•"/>
            </a:pPr>
            <a:r>
              <a:rPr lang="en-US" sz="3200">
                <a:latin typeface="Calibri"/>
                <a:ea typeface="Calibri Light"/>
                <a:cs typeface="Calibri Light"/>
              </a:rPr>
              <a:t>  SEL in Early Childhood/Early Elementary</a:t>
            </a:r>
          </a:p>
          <a:p>
            <a:pPr>
              <a:buFont typeface="Symbol"/>
              <a:buChar char="•"/>
            </a:pPr>
            <a:r>
              <a:rPr lang="en-US" sz="3200">
                <a:latin typeface="Calibri"/>
                <a:ea typeface="Calibri Light"/>
                <a:cs typeface="Calibri Light"/>
              </a:rPr>
              <a:t>  SEL in Elementary Literacy</a:t>
            </a:r>
          </a:p>
          <a:p>
            <a:pPr>
              <a:buFont typeface="Symbol"/>
              <a:buChar char="•"/>
            </a:pPr>
            <a:r>
              <a:rPr lang="en-US" sz="3200">
                <a:latin typeface="Calibri"/>
                <a:ea typeface="Calibri Light"/>
                <a:cs typeface="Calibri Light"/>
              </a:rPr>
              <a:t>  SEL in HS – Language Arts/Literacy</a:t>
            </a:r>
          </a:p>
          <a:p>
            <a:pPr>
              <a:buFont typeface="Symbol"/>
              <a:buChar char="•"/>
            </a:pPr>
            <a:r>
              <a:rPr lang="en-US" sz="3200">
                <a:latin typeface="Calibri"/>
                <a:ea typeface="Calibri Light"/>
                <a:cs typeface="Calibri Light"/>
              </a:rPr>
              <a:t>  SEL in Math</a:t>
            </a:r>
          </a:p>
          <a:p>
            <a:pPr>
              <a:buFont typeface="Symbol"/>
              <a:buChar char="•"/>
            </a:pPr>
            <a:r>
              <a:rPr lang="en-US" sz="3200">
                <a:latin typeface="Calibri"/>
                <a:ea typeface="Calibri Light"/>
                <a:cs typeface="Calibri Light"/>
              </a:rPr>
              <a:t>  SEL in Science</a:t>
            </a:r>
          </a:p>
          <a:p>
            <a:pPr marL="0" indent="0">
              <a:buNone/>
            </a:pPr>
            <a:endParaRPr lang="en-US" sz="3200">
              <a:ea typeface="Calibri"/>
              <a:cs typeface="Calibri"/>
            </a:endParaRPr>
          </a:p>
        </p:txBody>
      </p:sp>
    </p:spTree>
    <p:extLst>
      <p:ext uri="{BB962C8B-B14F-4D97-AF65-F5344CB8AC3E}">
        <p14:creationId xmlns:p14="http://schemas.microsoft.com/office/powerpoint/2010/main" val="13906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TextBox 3"/>
          <p:cNvSpPr txBox="1"/>
          <p:nvPr/>
        </p:nvSpPr>
        <p:spPr>
          <a:xfrm>
            <a:off x="2091345" y="2567677"/>
            <a:ext cx="14681066" cy="6610143"/>
          </a:xfrm>
          <a:prstGeom prst="rect">
            <a:avLst/>
          </a:prstGeom>
        </p:spPr>
        <p:txBody>
          <a:bodyPr wrap="square" lIns="0" tIns="0" rIns="0" bIns="0" rtlCol="0" anchor="t">
            <a:spAutoFit/>
          </a:bodyPr>
          <a:lstStyle/>
          <a:p>
            <a:pPr>
              <a:lnSpc>
                <a:spcPts val="5179"/>
              </a:lnSpc>
            </a:pPr>
            <a:r>
              <a:rPr lang="en-US" sz="3200">
                <a:solidFill>
                  <a:srgbClr val="726151"/>
                </a:solidFill>
                <a:latin typeface="Calibri"/>
                <a:ea typeface="Calibri"/>
                <a:cs typeface="Kulachat Serif"/>
              </a:rPr>
              <a:t>The College of Education, in partnership with Oregon's Higher Education Coordination Commission (HECC), is committed to supporting statewide efforts to enhance opportunities for preservice teachers and faculty to engage in state and district curriculum and instruction initiatives.</a:t>
            </a:r>
            <a:endParaRPr lang="en-US" sz="3200">
              <a:solidFill>
                <a:srgbClr val="726151"/>
              </a:solidFill>
              <a:latin typeface="Kulachat Serif"/>
              <a:ea typeface="Calibri"/>
              <a:cs typeface="Kulachat Serif"/>
            </a:endParaRPr>
          </a:p>
          <a:p>
            <a:pPr>
              <a:lnSpc>
                <a:spcPts val="5179"/>
              </a:lnSpc>
            </a:pPr>
            <a:endParaRPr lang="en-US" sz="3200">
              <a:solidFill>
                <a:srgbClr val="726151"/>
              </a:solidFill>
              <a:latin typeface="Calibri"/>
              <a:ea typeface="Calibri"/>
              <a:cs typeface="Kulachat Serif"/>
            </a:endParaRPr>
          </a:p>
          <a:p>
            <a:pPr>
              <a:lnSpc>
                <a:spcPts val="5179"/>
              </a:lnSpc>
            </a:pPr>
            <a:r>
              <a:rPr lang="en-US" sz="3200">
                <a:solidFill>
                  <a:srgbClr val="726151"/>
                </a:solidFill>
                <a:latin typeface="Calibri"/>
                <a:ea typeface="Calibri"/>
                <a:cs typeface="Kulachat Serif"/>
              </a:rPr>
              <a:t>Within this partnership there is an emphasis on supporting the ODE </a:t>
            </a:r>
            <a:r>
              <a:rPr lang="en-US" sz="3200">
                <a:solidFill>
                  <a:srgbClr val="726151"/>
                </a:solidFill>
                <a:latin typeface="Calibri"/>
                <a:ea typeface="Calibri"/>
                <a:cs typeface="Calibri"/>
              </a:rPr>
              <a:t>equity and inclusion framework when implementing new state standards.  ODE's newly adopted SEL standards are the focus of the COE Learning Institutes for this year.</a:t>
            </a:r>
            <a:endParaRPr lang="en-US" sz="3200">
              <a:solidFill>
                <a:srgbClr val="726151"/>
              </a:solidFill>
              <a:latin typeface="Calibri"/>
              <a:ea typeface="Calibri"/>
              <a:cs typeface="Kulachat Serif"/>
            </a:endParaRPr>
          </a:p>
          <a:p>
            <a:pPr>
              <a:lnSpc>
                <a:spcPts val="5179"/>
              </a:lnSpc>
            </a:pPr>
            <a:endParaRPr lang="en-US" sz="3200">
              <a:solidFill>
                <a:srgbClr val="726151"/>
              </a:solidFill>
              <a:latin typeface="Calibri"/>
              <a:ea typeface="Calibri"/>
              <a:cs typeface="Calibri"/>
            </a:endParaRPr>
          </a:p>
          <a:p>
            <a:pPr>
              <a:lnSpc>
                <a:spcPts val="5179"/>
              </a:lnSpc>
            </a:pPr>
            <a:endParaRPr lang="en-US" sz="3200">
              <a:solidFill>
                <a:srgbClr val="726151"/>
              </a:solidFill>
              <a:latin typeface="Calibri"/>
              <a:ea typeface="Calibri"/>
              <a:cs typeface="Calibri"/>
            </a:endParaRPr>
          </a:p>
        </p:txBody>
      </p:sp>
      <p:sp>
        <p:nvSpPr>
          <p:cNvPr id="5" name="Freeform 5"/>
          <p:cNvSpPr/>
          <p:nvPr/>
        </p:nvSpPr>
        <p:spPr>
          <a:xfrm flipV="1">
            <a:off x="-367110" y="330677"/>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a:off x="2406504" y="568489"/>
            <a:ext cx="2909455" cy="1433568"/>
          </a:xfrm>
          <a:custGeom>
            <a:avLst/>
            <a:gdLst/>
            <a:ahLst/>
            <a:cxnLst/>
            <a:rect l="l" t="t" r="r" b="b"/>
            <a:pathLst>
              <a:path w="2909455" h="1433568">
                <a:moveTo>
                  <a:pt x="2909455" y="0"/>
                </a:moveTo>
                <a:lnTo>
                  <a:pt x="0" y="0"/>
                </a:lnTo>
                <a:lnTo>
                  <a:pt x="0" y="1433568"/>
                </a:lnTo>
                <a:lnTo>
                  <a:pt x="2909455" y="1433568"/>
                </a:lnTo>
                <a:lnTo>
                  <a:pt x="290945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2340000">
            <a:off x="15259435" y="7392248"/>
            <a:ext cx="3018061" cy="2930982"/>
          </a:xfrm>
          <a:custGeom>
            <a:avLst/>
            <a:gdLst/>
            <a:ahLst/>
            <a:cxnLst/>
            <a:rect l="l" t="t" r="r" b="b"/>
            <a:pathLst>
              <a:path w="3616776" h="7883980">
                <a:moveTo>
                  <a:pt x="0" y="0"/>
                </a:moveTo>
                <a:lnTo>
                  <a:pt x="3616776" y="0"/>
                </a:lnTo>
                <a:lnTo>
                  <a:pt x="3616776" y="7883979"/>
                </a:lnTo>
                <a:lnTo>
                  <a:pt x="0" y="7883979"/>
                </a:lnTo>
                <a:lnTo>
                  <a:pt x="0" y="0"/>
                </a:lnTo>
                <a:close/>
              </a:path>
            </a:pathLst>
          </a:custGeom>
          <a:blipFill>
            <a:blip r:embed="rId7">
              <a:alphaModFix amt="75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 name="Title 3">
            <a:extLst>
              <a:ext uri="{FF2B5EF4-FFF2-40B4-BE49-F238E27FC236}">
                <a16:creationId xmlns:a16="http://schemas.microsoft.com/office/drawing/2014/main" id="{39770938-C685-5036-E32C-77A6E5DE48B8}"/>
              </a:ext>
            </a:extLst>
          </p:cNvPr>
          <p:cNvSpPr>
            <a:spLocks noGrp="1"/>
          </p:cNvSpPr>
          <p:nvPr>
            <p:ph type="title"/>
          </p:nvPr>
        </p:nvSpPr>
        <p:spPr>
          <a:xfrm>
            <a:off x="2126673" y="781194"/>
            <a:ext cx="14034654" cy="1143000"/>
          </a:xfrm>
        </p:spPr>
        <p:txBody>
          <a:bodyPr>
            <a:normAutofit/>
          </a:bodyPr>
          <a:lstStyle/>
          <a:p>
            <a:r>
              <a:rPr lang="en-US" sz="4400">
                <a:solidFill>
                  <a:srgbClr val="726151"/>
                </a:solidFill>
                <a:ea typeface="Angella White"/>
                <a:cs typeface="Angella White"/>
                <a:sym typeface="Angella White"/>
              </a:rPr>
              <a:t>Purpose of COE Learning Institutes</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5" name="Freeform 5"/>
          <p:cNvSpPr/>
          <p:nvPr/>
        </p:nvSpPr>
        <p:spPr>
          <a:xfrm flipV="1">
            <a:off x="-367110" y="330677"/>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a:off x="2406504" y="568489"/>
            <a:ext cx="2909455" cy="1433568"/>
          </a:xfrm>
          <a:custGeom>
            <a:avLst/>
            <a:gdLst/>
            <a:ahLst/>
            <a:cxnLst/>
            <a:rect l="l" t="t" r="r" b="b"/>
            <a:pathLst>
              <a:path w="2909455" h="1433568">
                <a:moveTo>
                  <a:pt x="2909455" y="0"/>
                </a:moveTo>
                <a:lnTo>
                  <a:pt x="0" y="0"/>
                </a:lnTo>
                <a:lnTo>
                  <a:pt x="0" y="1433568"/>
                </a:lnTo>
                <a:lnTo>
                  <a:pt x="2909455" y="1433568"/>
                </a:lnTo>
                <a:lnTo>
                  <a:pt x="290945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2340000">
            <a:off x="15259435" y="7392248"/>
            <a:ext cx="3018061" cy="2930982"/>
          </a:xfrm>
          <a:custGeom>
            <a:avLst/>
            <a:gdLst/>
            <a:ahLst/>
            <a:cxnLst/>
            <a:rect l="l" t="t" r="r" b="b"/>
            <a:pathLst>
              <a:path w="3616776" h="7883980">
                <a:moveTo>
                  <a:pt x="0" y="0"/>
                </a:moveTo>
                <a:lnTo>
                  <a:pt x="3616776" y="0"/>
                </a:lnTo>
                <a:lnTo>
                  <a:pt x="3616776" y="7883979"/>
                </a:lnTo>
                <a:lnTo>
                  <a:pt x="0" y="7883979"/>
                </a:lnTo>
                <a:lnTo>
                  <a:pt x="0" y="0"/>
                </a:lnTo>
                <a:close/>
              </a:path>
            </a:pathLst>
          </a:custGeom>
          <a:blipFill>
            <a:blip r:embed="rId7">
              <a:alphaModFix amt="75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 name="Title 3">
            <a:extLst>
              <a:ext uri="{FF2B5EF4-FFF2-40B4-BE49-F238E27FC236}">
                <a16:creationId xmlns:a16="http://schemas.microsoft.com/office/drawing/2014/main" id="{99E89957-0D22-295F-335A-A47BC3591035}"/>
              </a:ext>
            </a:extLst>
          </p:cNvPr>
          <p:cNvSpPr>
            <a:spLocks noGrp="1"/>
          </p:cNvSpPr>
          <p:nvPr>
            <p:ph type="title"/>
          </p:nvPr>
        </p:nvSpPr>
        <p:spPr/>
        <p:txBody>
          <a:bodyPr>
            <a:normAutofit/>
          </a:bodyPr>
          <a:lstStyle/>
          <a:p>
            <a:r>
              <a:rPr lang="en-US" sz="4400">
                <a:solidFill>
                  <a:srgbClr val="726151"/>
                </a:solidFill>
                <a:ea typeface="Angella White"/>
                <a:cs typeface="Angella White"/>
                <a:sym typeface="Angella White"/>
              </a:rPr>
              <a:t>Social and Emotional Learning Institutes</a:t>
            </a:r>
            <a:endParaRPr lang="en-US"/>
          </a:p>
        </p:txBody>
      </p:sp>
      <p:sp>
        <p:nvSpPr>
          <p:cNvPr id="8" name="Content Placeholder 7">
            <a:extLst>
              <a:ext uri="{FF2B5EF4-FFF2-40B4-BE49-F238E27FC236}">
                <a16:creationId xmlns:a16="http://schemas.microsoft.com/office/drawing/2014/main" id="{753FF725-F06C-BEEA-0802-93C7975C20CD}"/>
              </a:ext>
            </a:extLst>
          </p:cNvPr>
          <p:cNvSpPr>
            <a:spLocks noGrp="1"/>
          </p:cNvSpPr>
          <p:nvPr>
            <p:ph idx="1"/>
          </p:nvPr>
        </p:nvSpPr>
        <p:spPr>
          <a:xfrm>
            <a:off x="2126673" y="2625437"/>
            <a:ext cx="14034654" cy="6740236"/>
          </a:xfrm>
        </p:spPr>
        <p:txBody>
          <a:bodyPr>
            <a:normAutofit fontScale="92500" lnSpcReduction="10000"/>
          </a:bodyPr>
          <a:lstStyle/>
          <a:p>
            <a:pPr>
              <a:lnSpc>
                <a:spcPts val="5179"/>
              </a:lnSpc>
            </a:pPr>
            <a:r>
              <a:rPr lang="en-US" sz="3200">
                <a:solidFill>
                  <a:srgbClr val="726151"/>
                </a:solidFill>
                <a:latin typeface="Calibri"/>
                <a:ea typeface="Kulachat Serif"/>
                <a:cs typeface="Kulachat Serif"/>
              </a:rPr>
              <a:t>Session #1 – Transformative Social Emotional Learning – January 10</a:t>
            </a:r>
            <a:endParaRPr lang="en-US">
              <a:latin typeface="Calibri"/>
              <a:ea typeface="Calibri"/>
              <a:cs typeface="Calibri"/>
            </a:endParaRPr>
          </a:p>
          <a:p>
            <a:pPr>
              <a:lnSpc>
                <a:spcPts val="5179"/>
              </a:lnSpc>
            </a:pPr>
            <a:r>
              <a:rPr lang="en-US" sz="3200">
                <a:solidFill>
                  <a:srgbClr val="726151"/>
                </a:solidFill>
                <a:latin typeface="Calibri"/>
                <a:ea typeface="Kulachat Serif"/>
                <a:cs typeface="Kulachat Serif"/>
              </a:rPr>
              <a:t>Session #2 – </a:t>
            </a:r>
            <a:r>
              <a:rPr lang="en-US" sz="3200">
                <a:solidFill>
                  <a:schemeClr val="bg2">
                    <a:lumMod val="25000"/>
                  </a:schemeClr>
                </a:solidFill>
                <a:latin typeface="Calibri"/>
                <a:ea typeface="Kulachat Serif"/>
                <a:cs typeface="Kulachat Serif"/>
              </a:rPr>
              <a:t>Supportive Classroom Environment – February 28</a:t>
            </a:r>
          </a:p>
          <a:p>
            <a:pPr>
              <a:lnSpc>
                <a:spcPts val="5179"/>
              </a:lnSpc>
            </a:pPr>
            <a:r>
              <a:rPr lang="en-US" sz="3200">
                <a:solidFill>
                  <a:srgbClr val="726151"/>
                </a:solidFill>
                <a:latin typeface="Calibri"/>
                <a:ea typeface="Kulachat Serif"/>
                <a:cs typeface="Kulachat Serif"/>
              </a:rPr>
              <a:t>Session #3 – </a:t>
            </a:r>
            <a:r>
              <a:rPr lang="en-US" sz="3200">
                <a:solidFill>
                  <a:srgbClr val="FF0000"/>
                </a:solidFill>
                <a:latin typeface="Calibri"/>
                <a:ea typeface="Kulachat Serif"/>
                <a:cs typeface="Kulachat Serif"/>
              </a:rPr>
              <a:t>Integrating Social Emotional Learning and Instruction – April 11</a:t>
            </a:r>
          </a:p>
          <a:p>
            <a:pPr>
              <a:lnSpc>
                <a:spcPts val="5179"/>
              </a:lnSpc>
            </a:pPr>
            <a:endParaRPr lang="en-US" sz="3200">
              <a:solidFill>
                <a:srgbClr val="726151"/>
              </a:solidFill>
              <a:latin typeface="Calibri"/>
              <a:ea typeface="Kulachat Serif"/>
              <a:cs typeface="Kulachat Serif"/>
            </a:endParaRPr>
          </a:p>
          <a:p>
            <a:pPr marL="0" indent="0">
              <a:lnSpc>
                <a:spcPct val="120000"/>
              </a:lnSpc>
              <a:spcBef>
                <a:spcPts val="0"/>
              </a:spcBef>
              <a:buNone/>
            </a:pPr>
            <a:r>
              <a:rPr lang="en-US">
                <a:solidFill>
                  <a:schemeClr val="bg2">
                    <a:lumMod val="25000"/>
                  </a:schemeClr>
                </a:solidFill>
              </a:rPr>
              <a:t>“When integrated with academics, SEL can help to transform students’ experiences of the classroom by putting them in the driver’s seat as they grapple with content, collaborate with peers, set meaningful goals, and communicate effectively, all within a supportive and challenging classroom environment. These experiences are part of a high-quality and equitable education, and there is promise that they will lead to improved academic and social-emotional outcomes for students” (</a:t>
            </a:r>
            <a:r>
              <a:rPr lang="en-US">
                <a:solidFill>
                  <a:schemeClr val="bg2">
                    <a:lumMod val="25000"/>
                  </a:schemeClr>
                </a:solidFill>
                <a:hlinkClick r:id="rId9">
                  <a:extLst>
                    <a:ext uri="{A12FA001-AC4F-418D-AE19-62706E023703}">
                      <ahyp:hlinkClr xmlns:ahyp="http://schemas.microsoft.com/office/drawing/2018/hyperlinkcolor" val="tx"/>
                    </a:ext>
                  </a:extLst>
                </a:hlinkClick>
              </a:rPr>
              <a:t>https://schoolguide.casel.org/focus-area-3/classroom/integration-of-sel-and-instruction/</a:t>
            </a:r>
            <a:r>
              <a:rPr lang="en-US">
                <a:solidFill>
                  <a:schemeClr val="bg2">
                    <a:lumMod val="25000"/>
                  </a:schemeClr>
                </a:solidFill>
              </a:rPr>
              <a:t>) </a:t>
            </a:r>
          </a:p>
        </p:txBody>
      </p:sp>
    </p:spTree>
    <p:extLst>
      <p:ext uri="{BB962C8B-B14F-4D97-AF65-F5344CB8AC3E}">
        <p14:creationId xmlns:p14="http://schemas.microsoft.com/office/powerpoint/2010/main" val="3209864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a:extLst>
            <a:ext uri="{FF2B5EF4-FFF2-40B4-BE49-F238E27FC236}">
              <a16:creationId xmlns:a16="http://schemas.microsoft.com/office/drawing/2014/main" id="{64EDD266-6A68-285B-A2B6-4F338650C671}"/>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CDF58960-B893-FFAD-46E4-4215B6F8628A}"/>
              </a:ext>
            </a:extLst>
          </p:cNvPr>
          <p:cNvSpPr/>
          <p:nvPr/>
        </p:nvSpPr>
        <p:spPr>
          <a:xfrm flipV="1">
            <a:off x="-367110" y="330677"/>
            <a:ext cx="2450438" cy="4185866"/>
          </a:xfrm>
          <a:custGeom>
            <a:avLst/>
            <a:gdLst/>
            <a:ahLst/>
            <a:cxnLst/>
            <a:rect l="l" t="t" r="r" b="b"/>
            <a:pathLst>
              <a:path w="2450438" h="4185866">
                <a:moveTo>
                  <a:pt x="0" y="4185866"/>
                </a:moveTo>
                <a:lnTo>
                  <a:pt x="2450438" y="4185866"/>
                </a:lnTo>
                <a:lnTo>
                  <a:pt x="2450438" y="0"/>
                </a:lnTo>
                <a:lnTo>
                  <a:pt x="0" y="0"/>
                </a:lnTo>
                <a:lnTo>
                  <a:pt x="0" y="418586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A77CCE57-29A4-E8A5-32BE-0EA837CAF608}"/>
              </a:ext>
            </a:extLst>
          </p:cNvPr>
          <p:cNvSpPr/>
          <p:nvPr/>
        </p:nvSpPr>
        <p:spPr>
          <a:xfrm flipH="1">
            <a:off x="2406504" y="568489"/>
            <a:ext cx="2909455" cy="1433568"/>
          </a:xfrm>
          <a:custGeom>
            <a:avLst/>
            <a:gdLst/>
            <a:ahLst/>
            <a:cxnLst/>
            <a:rect l="l" t="t" r="r" b="b"/>
            <a:pathLst>
              <a:path w="2909455" h="1433568">
                <a:moveTo>
                  <a:pt x="2909455" y="0"/>
                </a:moveTo>
                <a:lnTo>
                  <a:pt x="0" y="0"/>
                </a:lnTo>
                <a:lnTo>
                  <a:pt x="0" y="1433568"/>
                </a:lnTo>
                <a:lnTo>
                  <a:pt x="2909455" y="1433568"/>
                </a:lnTo>
                <a:lnTo>
                  <a:pt x="290945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B728CDA4-4618-F624-4BD0-88C563337955}"/>
              </a:ext>
            </a:extLst>
          </p:cNvPr>
          <p:cNvSpPr/>
          <p:nvPr/>
        </p:nvSpPr>
        <p:spPr>
          <a:xfrm rot="2340000">
            <a:off x="15259435" y="7392248"/>
            <a:ext cx="3018061" cy="2930982"/>
          </a:xfrm>
          <a:custGeom>
            <a:avLst/>
            <a:gdLst/>
            <a:ahLst/>
            <a:cxnLst/>
            <a:rect l="l" t="t" r="r" b="b"/>
            <a:pathLst>
              <a:path w="3616776" h="7883980">
                <a:moveTo>
                  <a:pt x="0" y="0"/>
                </a:moveTo>
                <a:lnTo>
                  <a:pt x="3616776" y="0"/>
                </a:lnTo>
                <a:lnTo>
                  <a:pt x="3616776" y="7883979"/>
                </a:lnTo>
                <a:lnTo>
                  <a:pt x="0" y="7883979"/>
                </a:lnTo>
                <a:lnTo>
                  <a:pt x="0" y="0"/>
                </a:lnTo>
                <a:close/>
              </a:path>
            </a:pathLst>
          </a:custGeom>
          <a:blipFill>
            <a:blip r:embed="rId7">
              <a:alphaModFix amt="75000"/>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8" name="Picture 7" descr="A qr code with a logo&#10;&#10;Description automatically generated">
            <a:extLst>
              <a:ext uri="{FF2B5EF4-FFF2-40B4-BE49-F238E27FC236}">
                <a16:creationId xmlns:a16="http://schemas.microsoft.com/office/drawing/2014/main" id="{7EF2E72C-2BD3-AE39-58FA-AB680EEBC82E}"/>
              </a:ext>
            </a:extLst>
          </p:cNvPr>
          <p:cNvPicPr>
            <a:picLocks noChangeAspect="1"/>
          </p:cNvPicPr>
          <p:nvPr/>
        </p:nvPicPr>
        <p:blipFill>
          <a:blip r:embed="rId9" cstate="print">
            <a:extLst>
              <a:ext uri="{28A0092B-C50C-407E-A947-70E740481C1C}">
                <a14:useLocalDpi xmlns:a14="http://schemas.microsoft.com/office/drawing/2010/main" val="0"/>
              </a:ext>
            </a:extLst>
          </a:blip>
          <a:srcRect l="7403" t="4465" r="6709" b="16109"/>
          <a:stretch/>
        </p:blipFill>
        <p:spPr>
          <a:xfrm>
            <a:off x="11941264" y="2423610"/>
            <a:ext cx="4220063" cy="5515987"/>
          </a:xfrm>
          <a:prstGeom prst="rect">
            <a:avLst/>
          </a:prstGeom>
        </p:spPr>
      </p:pic>
      <p:sp>
        <p:nvSpPr>
          <p:cNvPr id="3" name="Title 2">
            <a:extLst>
              <a:ext uri="{FF2B5EF4-FFF2-40B4-BE49-F238E27FC236}">
                <a16:creationId xmlns:a16="http://schemas.microsoft.com/office/drawing/2014/main" id="{2F93D2C6-9F6A-28B4-C09F-18CF10EE1FB9}"/>
              </a:ext>
            </a:extLst>
          </p:cNvPr>
          <p:cNvSpPr>
            <a:spLocks noGrp="1"/>
          </p:cNvSpPr>
          <p:nvPr>
            <p:ph type="title"/>
          </p:nvPr>
        </p:nvSpPr>
        <p:spPr/>
        <p:txBody>
          <a:bodyPr>
            <a:normAutofit/>
          </a:bodyPr>
          <a:lstStyle/>
          <a:p>
            <a:r>
              <a:rPr lang="en-US" sz="4400">
                <a:solidFill>
                  <a:srgbClr val="726151"/>
                </a:solidFill>
                <a:ea typeface="Angella White"/>
                <a:cs typeface="Angella White"/>
                <a:sym typeface="Angella White"/>
              </a:rPr>
              <a:t>Cohesive Learning Institutes</a:t>
            </a:r>
            <a:endParaRPr lang="en-US"/>
          </a:p>
        </p:txBody>
      </p:sp>
      <p:sp>
        <p:nvSpPr>
          <p:cNvPr id="4" name="Content Placeholder 3">
            <a:extLst>
              <a:ext uri="{FF2B5EF4-FFF2-40B4-BE49-F238E27FC236}">
                <a16:creationId xmlns:a16="http://schemas.microsoft.com/office/drawing/2014/main" id="{7C966857-B823-3217-3A66-A3D1E7B069BF}"/>
              </a:ext>
            </a:extLst>
          </p:cNvPr>
          <p:cNvSpPr>
            <a:spLocks noGrp="1"/>
          </p:cNvSpPr>
          <p:nvPr>
            <p:ph idx="1"/>
          </p:nvPr>
        </p:nvSpPr>
        <p:spPr>
          <a:xfrm>
            <a:off x="2126672" y="2625437"/>
            <a:ext cx="9814591" cy="6740236"/>
          </a:xfrm>
        </p:spPr>
        <p:txBody>
          <a:bodyPr/>
          <a:lstStyle/>
          <a:p>
            <a:pPr marL="0" indent="0">
              <a:buNone/>
            </a:pPr>
            <a:r>
              <a:rPr lang="en-US" sz="3200" b="1">
                <a:solidFill>
                  <a:srgbClr val="726151"/>
                </a:solidFill>
                <a:ea typeface="Kulachat Serif Semi-Bold"/>
                <a:cs typeface="Kulachat Serif Semi-Bold"/>
                <a:sym typeface="Kulachat Serif Semi-Bold"/>
              </a:rPr>
              <a:t>Session 3 - Online Materials</a:t>
            </a:r>
            <a:endParaRPr lang="en-US" sz="3200" b="1">
              <a:solidFill>
                <a:srgbClr val="726151"/>
              </a:solidFill>
              <a:latin typeface="Kulachat Serif Semi-Bold"/>
              <a:ea typeface="Kulachat Serif Semi-Bold"/>
              <a:cs typeface="Kulachat Serif Semi-Bold"/>
              <a:sym typeface="Kulachat Serif Semi-Bold"/>
            </a:endParaRPr>
          </a:p>
          <a:p>
            <a:r>
              <a:rPr lang="en-US" sz="3200">
                <a:solidFill>
                  <a:srgbClr val="726151"/>
                </a:solidFill>
                <a:ea typeface="Kulachat Serif Semi-Bold"/>
                <a:cs typeface="Kulachat Serif Semi-Bold"/>
                <a:sym typeface="Kulachat Serif Semi-Bold"/>
              </a:rPr>
              <a:t>You can use the web link below or scan the QR code if you would like to go to the website containing today’s participant slides, participant handout, and online materials.</a:t>
            </a:r>
          </a:p>
          <a:p>
            <a:endParaRPr lang="en-US">
              <a:solidFill>
                <a:srgbClr val="726151"/>
              </a:solidFill>
              <a:ea typeface="Kulachat Serif Semi-Bold"/>
              <a:cs typeface="Kulachat Serif Semi-Bold"/>
              <a:sym typeface="Kulachat Serif Semi-Bold"/>
            </a:endParaRPr>
          </a:p>
          <a:p>
            <a:pPr marL="0" indent="0">
              <a:buNone/>
            </a:pPr>
            <a:r>
              <a:rPr lang="en-US" sz="3200">
                <a:solidFill>
                  <a:srgbClr val="154B11"/>
                </a:solidFill>
                <a:ea typeface="+mn-lt"/>
                <a:cs typeface="+mn-lt"/>
                <a:hlinkClick r:id="rId10"/>
              </a:rPr>
              <a:t>Cohesive Learning Institutes | College of Education</a:t>
            </a:r>
            <a:endParaRPr lang="en-US"/>
          </a:p>
          <a:p>
            <a:pPr marL="0" indent="0">
              <a:buNone/>
            </a:pPr>
            <a:endParaRPr lang="en-US" sz="3200">
              <a:solidFill>
                <a:srgbClr val="726151"/>
              </a:solidFill>
              <a:ea typeface="Kulachat Serif Semi-Bold"/>
              <a:cs typeface="Kulachat Serif Semi-Bold"/>
              <a:sym typeface="Kulachat Serif Semi-Bold"/>
            </a:endParaRPr>
          </a:p>
          <a:p>
            <a:endParaRPr lang="en-US"/>
          </a:p>
        </p:txBody>
      </p:sp>
    </p:spTree>
    <p:extLst>
      <p:ext uri="{BB962C8B-B14F-4D97-AF65-F5344CB8AC3E}">
        <p14:creationId xmlns:p14="http://schemas.microsoft.com/office/powerpoint/2010/main" val="404739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Freeform 3"/>
          <p:cNvSpPr/>
          <p:nvPr/>
        </p:nvSpPr>
        <p:spPr>
          <a:xfrm rot="17340081">
            <a:off x="14838548" y="1746126"/>
            <a:ext cx="4700392" cy="1649410"/>
          </a:xfrm>
          <a:custGeom>
            <a:avLst/>
            <a:gdLst/>
            <a:ahLst/>
            <a:cxnLst/>
            <a:rect l="l" t="t" r="r" b="b"/>
            <a:pathLst>
              <a:path w="4700392" h="1649410">
                <a:moveTo>
                  <a:pt x="0" y="0"/>
                </a:moveTo>
                <a:lnTo>
                  <a:pt x="4700392" y="0"/>
                </a:lnTo>
                <a:lnTo>
                  <a:pt x="4700392" y="1649410"/>
                </a:lnTo>
                <a:lnTo>
                  <a:pt x="0" y="16494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F777DF21-6351-76B1-2D44-460157C07339}"/>
              </a:ext>
            </a:extLst>
          </p:cNvPr>
          <p:cNvPicPr>
            <a:picLocks noChangeAspect="1"/>
          </p:cNvPicPr>
          <p:nvPr/>
        </p:nvPicPr>
        <p:blipFill>
          <a:blip r:embed="rId5"/>
          <a:stretch>
            <a:fillRect/>
          </a:stretch>
        </p:blipFill>
        <p:spPr>
          <a:xfrm>
            <a:off x="705153" y="1859148"/>
            <a:ext cx="7752875" cy="7752875"/>
          </a:xfrm>
          <a:prstGeom prst="rect">
            <a:avLst/>
          </a:prstGeom>
        </p:spPr>
      </p:pic>
      <p:sp>
        <p:nvSpPr>
          <p:cNvPr id="8" name="TextBox 7">
            <a:extLst>
              <a:ext uri="{FF2B5EF4-FFF2-40B4-BE49-F238E27FC236}">
                <a16:creationId xmlns:a16="http://schemas.microsoft.com/office/drawing/2014/main" id="{FAA729E0-8CD1-03BC-4CB7-2F66874D74E4}"/>
              </a:ext>
            </a:extLst>
          </p:cNvPr>
          <p:cNvSpPr txBox="1"/>
          <p:nvPr/>
        </p:nvSpPr>
        <p:spPr>
          <a:xfrm>
            <a:off x="9566180" y="555156"/>
            <a:ext cx="697712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Collaborative for Academic, Social, and Emotional Learning (CASEL)</a:t>
            </a:r>
            <a:endParaRPr lang="en-US" sz="2800"/>
          </a:p>
        </p:txBody>
      </p:sp>
      <p:sp>
        <p:nvSpPr>
          <p:cNvPr id="9" name="TextBox 8">
            <a:extLst>
              <a:ext uri="{FF2B5EF4-FFF2-40B4-BE49-F238E27FC236}">
                <a16:creationId xmlns:a16="http://schemas.microsoft.com/office/drawing/2014/main" id="{BBD298C1-903B-6DCB-8CA6-D6202C8B30C1}"/>
              </a:ext>
            </a:extLst>
          </p:cNvPr>
          <p:cNvSpPr txBox="1"/>
          <p:nvPr/>
        </p:nvSpPr>
        <p:spPr>
          <a:xfrm>
            <a:off x="711954" y="555156"/>
            <a:ext cx="697712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Oregon Department of Education Transformative SEL Framework</a:t>
            </a:r>
          </a:p>
        </p:txBody>
      </p:sp>
      <p:pic>
        <p:nvPicPr>
          <p:cNvPr id="5" name="Picture 4" descr="A diagram of social and emotional learning&#10;&#10;Description automatically generated">
            <a:extLst>
              <a:ext uri="{FF2B5EF4-FFF2-40B4-BE49-F238E27FC236}">
                <a16:creationId xmlns:a16="http://schemas.microsoft.com/office/drawing/2014/main" id="{1A4C1231-2566-15EA-EAA5-73E3810C48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0" y="1859148"/>
            <a:ext cx="7833087" cy="7752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4368370">
            <a:off x="34385" y="704720"/>
            <a:ext cx="2689927" cy="1649410"/>
          </a:xfrm>
          <a:custGeom>
            <a:avLst/>
            <a:gdLst/>
            <a:ahLst/>
            <a:cxnLst/>
            <a:rect l="l" t="t" r="r" b="b"/>
            <a:pathLst>
              <a:path w="2689927" h="1649410">
                <a:moveTo>
                  <a:pt x="0" y="0"/>
                </a:moveTo>
                <a:lnTo>
                  <a:pt x="2689928" y="0"/>
                </a:lnTo>
                <a:lnTo>
                  <a:pt x="2689928" y="1649410"/>
                </a:lnTo>
                <a:lnTo>
                  <a:pt x="0" y="1649410"/>
                </a:lnTo>
                <a:lnTo>
                  <a:pt x="0" y="0"/>
                </a:lnTo>
                <a:close/>
              </a:path>
            </a:pathLst>
          </a:custGeom>
          <a:blipFill>
            <a:blip r:embed="rId3">
              <a:extLst>
                <a:ext uri="{96DAC541-7B7A-43D3-8B79-37D633B846F1}">
                  <asvg:svgBlip xmlns:asvg="http://schemas.microsoft.com/office/drawing/2016/SVG/main" r:embed="rId4"/>
                </a:ext>
              </a:extLst>
            </a:blip>
            <a:stretch>
              <a:fillRect l="-74740"/>
            </a:stretch>
          </a:blipFill>
        </p:spPr>
        <p:txBody>
          <a:bodyPr/>
          <a:lstStyle/>
          <a:p>
            <a:endParaRPr lang="en-US"/>
          </a:p>
        </p:txBody>
      </p:sp>
      <p:pic>
        <p:nvPicPr>
          <p:cNvPr id="2" name="Picture 1" descr="A blue and black logo&#10;&#10;Description automatically generated">
            <a:extLst>
              <a:ext uri="{FF2B5EF4-FFF2-40B4-BE49-F238E27FC236}">
                <a16:creationId xmlns:a16="http://schemas.microsoft.com/office/drawing/2014/main" id="{57056242-1937-1664-CDD6-C28175ED8C0D}"/>
              </a:ext>
            </a:extLst>
          </p:cNvPr>
          <p:cNvPicPr>
            <a:picLocks noChangeAspect="1"/>
          </p:cNvPicPr>
          <p:nvPr/>
        </p:nvPicPr>
        <p:blipFill>
          <a:blip r:embed="rId5"/>
          <a:stretch>
            <a:fillRect/>
          </a:stretch>
        </p:blipFill>
        <p:spPr>
          <a:xfrm>
            <a:off x="2337713" y="587872"/>
            <a:ext cx="8093795" cy="9440213"/>
          </a:xfrm>
          <a:prstGeom prst="rect">
            <a:avLst/>
          </a:prstGeom>
        </p:spPr>
      </p:pic>
      <p:grpSp>
        <p:nvGrpSpPr>
          <p:cNvPr id="6" name="Group 5">
            <a:extLst>
              <a:ext uri="{FF2B5EF4-FFF2-40B4-BE49-F238E27FC236}">
                <a16:creationId xmlns:a16="http://schemas.microsoft.com/office/drawing/2014/main" id="{1B26B4F7-FD75-EDE8-8A44-4ECC20878385}"/>
              </a:ext>
            </a:extLst>
          </p:cNvPr>
          <p:cNvGrpSpPr/>
          <p:nvPr/>
        </p:nvGrpSpPr>
        <p:grpSpPr>
          <a:xfrm>
            <a:off x="11158444" y="3370772"/>
            <a:ext cx="6709677" cy="3107162"/>
            <a:chOff x="11158444" y="3370772"/>
            <a:chExt cx="6709677" cy="3107162"/>
          </a:xfrm>
        </p:grpSpPr>
        <p:sp>
          <p:nvSpPr>
            <p:cNvPr id="3" name="TextBox 2">
              <a:extLst>
                <a:ext uri="{FF2B5EF4-FFF2-40B4-BE49-F238E27FC236}">
                  <a16:creationId xmlns:a16="http://schemas.microsoft.com/office/drawing/2014/main" id="{09B1A4F1-D2E7-D9B5-998B-4CA730ACD03B}"/>
                </a:ext>
              </a:extLst>
            </p:cNvPr>
            <p:cNvSpPr txBox="1"/>
            <p:nvPr/>
          </p:nvSpPr>
          <p:spPr>
            <a:xfrm>
              <a:off x="11158444" y="3615612"/>
              <a:ext cx="670967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C00000"/>
                  </a:solidFill>
                  <a:ea typeface="Calibri"/>
                  <a:cs typeface="Calibri"/>
                </a:rPr>
                <a:t>WELCOMING ACTIVITIES</a:t>
              </a:r>
            </a:p>
            <a:p>
              <a:endParaRPr lang="en-US" sz="3600" b="1">
                <a:ea typeface="Calibri"/>
                <a:cs typeface="Calibri"/>
              </a:endParaRPr>
            </a:p>
            <a:p>
              <a:r>
                <a:rPr lang="en-US" sz="3600" b="1">
                  <a:solidFill>
                    <a:srgbClr val="0070C0"/>
                  </a:solidFill>
                  <a:ea typeface="Calibri"/>
                  <a:cs typeface="Calibri"/>
                </a:rPr>
                <a:t>ENGAGING PRACTICES</a:t>
              </a:r>
            </a:p>
            <a:p>
              <a:endParaRPr lang="en-US" sz="3600" b="1">
                <a:ea typeface="Calibri"/>
                <a:cs typeface="Calibri"/>
              </a:endParaRPr>
            </a:p>
            <a:p>
              <a:r>
                <a:rPr lang="en-US" sz="3600" b="1">
                  <a:solidFill>
                    <a:srgbClr val="00B050"/>
                  </a:solidFill>
                  <a:ea typeface="Calibri"/>
                  <a:cs typeface="Calibri"/>
                </a:rPr>
                <a:t>OPTIMISTIC CLOSURES</a:t>
              </a:r>
            </a:p>
          </p:txBody>
        </p:sp>
        <p:pic>
          <p:nvPicPr>
            <p:cNvPr id="5" name="Graphic 4" descr="Checkmark with solid fill">
              <a:extLst>
                <a:ext uri="{FF2B5EF4-FFF2-40B4-BE49-F238E27FC236}">
                  <a16:creationId xmlns:a16="http://schemas.microsoft.com/office/drawing/2014/main" id="{D4E7C15E-36AF-4634-2E32-F11C2F503C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515272" y="3370772"/>
              <a:ext cx="914400" cy="91440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27</Slides>
  <Notes>23</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Session Pre-reading</vt:lpstr>
      <vt:lpstr>Session Pre-reading</vt:lpstr>
      <vt:lpstr>Purpose of COE Learning Institutes</vt:lpstr>
      <vt:lpstr>Social and Emotional Learning Institutes</vt:lpstr>
      <vt:lpstr>Cohesive Learning Institutes</vt:lpstr>
      <vt:lpstr>PowerPoint Presentation</vt:lpstr>
      <vt:lpstr>PowerPoint Presentation</vt:lpstr>
      <vt:lpstr>PowerPoint Presentation</vt:lpstr>
      <vt:lpstr>PowerPoint Presentation</vt:lpstr>
      <vt:lpstr>PowerPoint Presentation</vt:lpstr>
      <vt:lpstr>PowerPoint Presentation</vt:lpstr>
      <vt:lpstr>Including Explicit SEL Instruction in a Content Area Classes</vt:lpstr>
      <vt:lpstr>SEL &amp; Group Lab Roles in a Science Classroom</vt:lpstr>
      <vt:lpstr>SEL &amp; Group Lab Roles in a Science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Tina Gutierez-Schmich</dc:creator>
  <cp:revision>3</cp:revision>
  <dcterms:created xsi:type="dcterms:W3CDTF">2006-08-16T00:00:00Z</dcterms:created>
  <dcterms:modified xsi:type="dcterms:W3CDTF">2025-04-10T19:49:15Z</dcterms:modified>
  <dc:identifier>DAGbAAhCWTc</dc:identifier>
</cp:coreProperties>
</file>